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6" r:id="rId17"/>
    <p:sldId id="277" r:id="rId18"/>
    <p:sldId id="281" r:id="rId19"/>
    <p:sldId id="286" r:id="rId20"/>
    <p:sldId id="288" r:id="rId21"/>
    <p:sldId id="287" r:id="rId22"/>
  </p:sldIdLst>
  <p:sldSz cx="9144000" cy="5143500" type="screen16x9"/>
  <p:notesSz cx="6858000" cy="9144000"/>
  <p:embeddedFontLst>
    <p:embeddedFont>
      <p:font typeface="Trebuchet MS" panose="020B0603020202020204" pitchFamily="34" charset="0"/>
      <p:regular r:id="rId24"/>
      <p:bold r:id="rId25"/>
      <p:italic r:id="rId26"/>
      <p:boldItalic r:id="rId27"/>
    </p:embeddedFont>
    <p:embeddedFont>
      <p:font typeface="Wingdings 3" panose="05040102010807070707" pitchFamily="18" charset="2"/>
      <p:regular r:id="rId28"/>
    </p:embeddedFont>
    <p:embeddedFont>
      <p:font typeface="Tahoma" panose="020B0604030504040204" pitchFamily="34" charset="0"/>
      <p:regular r:id="rId29"/>
      <p:bold r:id="rId30"/>
    </p:embeddedFont>
    <p:embeddedFont>
      <p:font typeface="Nuni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107" d="100"/>
          <a:sy n="107"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280" units="cm"/>
          <inkml:channel name="Y" type="integer" max="960" units="cm"/>
          <inkml:channel name="T" type="integer" max="2.14748E9" units="dev"/>
        </inkml:traceFormat>
        <inkml:channelProperties>
          <inkml:channelProperty channel="X" name="resolution" value="37.75811" units="1/cm"/>
          <inkml:channelProperty channel="Y" name="resolution" value="37.79528" units="1/cm"/>
          <inkml:channelProperty channel="T" name="resolution" value="1" units="1/dev"/>
        </inkml:channelProperties>
      </inkml:inkSource>
      <inkml:timestamp xml:id="ts0" timeString="2025-03-21T11:24:47.7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9D1484-16E9-4E6D-B9B2-EABFFD5853FC}" emma:medium="tactile" emma:mode="ink">
          <msink:context xmlns:msink="http://schemas.microsoft.com/ink/2010/main" type="writingRegion" rotatedBoundingBox="18028,9038 18043,9038 18043,9053 18028,9053"/>
        </emma:interpretation>
      </emma:emma>
    </inkml:annotationXML>
    <inkml:traceGroup>
      <inkml:annotationXML>
        <emma:emma xmlns:emma="http://www.w3.org/2003/04/emma" version="1.0">
          <emma:interpretation id="{F652F7E2-6090-4139-917C-DFAD711812D1}" emma:medium="tactile" emma:mode="ink">
            <msink:context xmlns:msink="http://schemas.microsoft.com/ink/2010/main" type="paragraph" rotatedBoundingBox="18028,9038 18043,9038 18043,9053 18028,9053" alignmentLevel="1"/>
          </emma:interpretation>
        </emma:emma>
      </inkml:annotationXML>
      <inkml:traceGroup>
        <inkml:annotationXML>
          <emma:emma xmlns:emma="http://www.w3.org/2003/04/emma" version="1.0">
            <emma:interpretation id="{237F184E-B6BA-4AF2-A072-3B6DC09F0E59}" emma:medium="tactile" emma:mode="ink">
              <msink:context xmlns:msink="http://schemas.microsoft.com/ink/2010/main" type="line" rotatedBoundingBox="18028,9038 18043,9038 18043,9053 18028,9053"/>
            </emma:interpretation>
          </emma:emma>
        </inkml:annotationXML>
        <inkml:traceGroup>
          <inkml:annotationXML>
            <emma:emma xmlns:emma="http://www.w3.org/2003/04/emma" version="1.0">
              <emma:interpretation id="{8849319A-276C-4F70-8210-BE63D30249B9}" emma:medium="tactile" emma:mode="ink">
                <msink:context xmlns:msink="http://schemas.microsoft.com/ink/2010/main" type="inkWord" rotatedBoundingBox="18028,9038 18043,9038 18043,9053 18028,9053"/>
              </emma:interpretation>
              <emma:one-of disjunction-type="recognition" id="oneOf0">
                <emma:interpretation id="interp0" emma:lang="en-GB" emma:confidence="0">
                  <emma:literal>.</emma:literal>
                </emma:interpretation>
                <emma:interpretation id="interp1" emma:lang="en-GB" emma:confidence="0">
                  <emma:literal>`</emma:literal>
                </emma:interpretation>
                <emma:interpretation id="interp2" emma:lang="en-GB" emma:confidence="0">
                  <emma:literal>'</emma:literal>
                </emma:interpretation>
                <emma:interpretation id="interp3" emma:lang="en-GB" emma:confidence="0">
                  <emma:literal>l</emma:literal>
                </emma:interpretation>
                <emma:interpretation id="interp4" emma:lang="en-GB" emma:confidence="0">
                  <emma:literal>,</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79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926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1289743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20858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9636471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4846705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24859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469867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790260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747248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8367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86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146006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974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317888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086307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980955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768501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1058662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878684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3/24/2025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7129271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sym typeface="Arial"/>
              </a:rPr>
              <a:t>Year 6 SATs </a:t>
            </a:r>
            <a:r>
              <a:rPr lang="en-US" sz="4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rPr>
              <a:t>2025 </a:t>
            </a:r>
            <a:br>
              <a:rPr lang="en-US" sz="4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rPr>
            </a:br>
            <a:r>
              <a:rPr lang="en-US" sz="4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rPr>
              <a:t>Presentation </a:t>
            </a: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sym typeface="Arial"/>
              </a:rPr>
              <a:t>for </a:t>
            </a:r>
            <a:r>
              <a:rPr lang="en-US" sz="4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Arial"/>
              </a:rPr>
              <a:t>Families</a:t>
            </a:r>
            <a:endParaRPr sz="3800" dirty="0">
              <a:solidFill>
                <a:schemeClr val="tx1"/>
              </a:solidFill>
              <a:latin typeface="Tahoma" panose="020B0604030504040204" pitchFamily="34" charset="0"/>
              <a:ea typeface="Tahoma" panose="020B0604030504040204" pitchFamily="34" charset="0"/>
              <a:cs typeface="Tahoma" panose="020B0604030504040204" pitchFamily="34" charset="0"/>
              <a:sym typeface="Nunito Sans Light"/>
            </a:endParaRPr>
          </a:p>
        </p:txBody>
      </p:sp>
      <p:pic>
        <p:nvPicPr>
          <p:cNvPr id="2" name="Picture 1"/>
          <p:cNvPicPr>
            <a:picLocks noChangeAspect="1"/>
          </p:cNvPicPr>
          <p:nvPr/>
        </p:nvPicPr>
        <p:blipFill>
          <a:blip r:embed="rId3"/>
          <a:stretch>
            <a:fillRect/>
          </a:stretch>
        </p:blipFill>
        <p:spPr>
          <a:xfrm>
            <a:off x="3539583" y="422300"/>
            <a:ext cx="1988483" cy="229133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490391" y="3254019"/>
              <a:ext cx="360" cy="360"/>
            </p14:xfrm>
          </p:contentPart>
        </mc:Choice>
        <mc:Fallback xmlns="">
          <p:pic>
            <p:nvPicPr>
              <p:cNvPr id="4" name="Ink 3"/>
              <p:cNvPicPr/>
              <p:nvPr/>
            </p:nvPicPr>
            <p:blipFill>
              <a:blip r:embed="rId5"/>
              <a:stretch>
                <a:fillRect/>
              </a:stretch>
            </p:blipFill>
            <p:spPr>
              <a:xfrm>
                <a:off x="6478511" y="3242139"/>
                <a:ext cx="24120" cy="2412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Tuesday </a:t>
            </a:r>
            <a:r>
              <a:rPr lang="en-GB" dirty="0" smtClean="0"/>
              <a:t>13</a:t>
            </a:r>
            <a:r>
              <a:rPr lang="en-GB" baseline="30000" dirty="0" smtClean="0"/>
              <a:t>th</a:t>
            </a:r>
            <a:r>
              <a:rPr lang="en-GB" dirty="0" smtClean="0"/>
              <a:t> </a:t>
            </a:r>
            <a:r>
              <a:rPr lang="en-GB" dirty="0"/>
              <a:t>May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xmlns=""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xmlns=""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xmlns=""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Wednesday </a:t>
            </a:r>
            <a:r>
              <a:rPr lang="en-GB" dirty="0" smtClean="0"/>
              <a:t>14</a:t>
            </a:r>
            <a:r>
              <a:rPr lang="en-GB" baseline="30000" dirty="0" smtClean="0"/>
              <a:t>th</a:t>
            </a:r>
            <a:r>
              <a:rPr lang="en-GB" dirty="0" smtClean="0"/>
              <a:t> </a:t>
            </a:r>
            <a:r>
              <a:rPr lang="en-GB" dirty="0"/>
              <a:t>May and Thursday </a:t>
            </a:r>
            <a:r>
              <a:rPr lang="en-GB" dirty="0" smtClean="0"/>
              <a:t>15</a:t>
            </a:r>
            <a:r>
              <a:rPr lang="en-GB" baseline="30000" dirty="0" smtClean="0"/>
              <a:t>th</a:t>
            </a:r>
            <a:r>
              <a:rPr lang="en-GB" dirty="0" smtClean="0"/>
              <a:t> </a:t>
            </a:r>
            <a:r>
              <a:rPr lang="en-GB" dirty="0"/>
              <a:t>May</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a:t>
            </a:r>
            <a:r>
              <a:rPr lang="en-GB" dirty="0" smtClean="0"/>
              <a:t>14</a:t>
            </a:r>
            <a:r>
              <a:rPr lang="en-GB" baseline="30000" dirty="0" smtClean="0"/>
              <a:t>th</a:t>
            </a:r>
            <a:r>
              <a:rPr lang="en-GB" dirty="0" smtClean="0"/>
              <a:t> </a:t>
            </a:r>
            <a:r>
              <a:rPr lang="en-GB" dirty="0"/>
              <a:t>May</a:t>
            </a:r>
          </a:p>
          <a:p>
            <a:endParaRPr lang="en-GB" dirty="0"/>
          </a:p>
          <a:p>
            <a:r>
              <a:rPr lang="en-GB" dirty="0"/>
              <a:t>Paper 2: Reasoning (40 minutes) – Wednesday </a:t>
            </a:r>
            <a:r>
              <a:rPr lang="en-GB" dirty="0" smtClean="0"/>
              <a:t>14</a:t>
            </a:r>
            <a:r>
              <a:rPr lang="en-GB" baseline="30000" dirty="0" smtClean="0"/>
              <a:t>th</a:t>
            </a:r>
            <a:r>
              <a:rPr lang="en-GB" dirty="0" smtClean="0"/>
              <a:t> </a:t>
            </a:r>
            <a:r>
              <a:rPr lang="en-GB" dirty="0"/>
              <a:t>May</a:t>
            </a:r>
          </a:p>
          <a:p>
            <a:endParaRPr lang="en-GB" dirty="0"/>
          </a:p>
          <a:p>
            <a:r>
              <a:rPr lang="en-GB" dirty="0"/>
              <a:t>Paper 3: Reasoning (40 minutes) – Thursday </a:t>
            </a:r>
            <a:r>
              <a:rPr lang="en-GB" dirty="0" smtClean="0"/>
              <a:t>15</a:t>
            </a:r>
            <a:r>
              <a:rPr lang="en-GB" baseline="30000" dirty="0" smtClean="0"/>
              <a:t>th</a:t>
            </a:r>
            <a:r>
              <a:rPr lang="en-GB" dirty="0" smtClean="0"/>
              <a:t> </a:t>
            </a:r>
            <a:r>
              <a:rPr lang="en-GB" dirty="0"/>
              <a:t>May</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a:t>
            </a:r>
            <a:r>
              <a:rPr lang="en-GB" dirty="0" smtClean="0"/>
              <a:t>BODMAS</a:t>
            </a:r>
            <a:r>
              <a:rPr lang="en-GB" dirty="0"/>
              <a:t>),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xmlns=""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a:t>
            </a:r>
            <a:r>
              <a:rPr lang="en-GB" dirty="0" smtClean="0">
                <a:solidFill>
                  <a:srgbClr val="283593"/>
                </a:solidFill>
              </a:rPr>
              <a:t>14</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a:t>and </a:t>
            </a:r>
            <a:r>
              <a:rPr lang="en-GB" dirty="0">
                <a:solidFill>
                  <a:srgbClr val="283593"/>
                </a:solidFill>
              </a:rPr>
              <a:t>paper 3 </a:t>
            </a:r>
            <a:r>
              <a:rPr lang="en-GB" dirty="0"/>
              <a:t>will take place on </a:t>
            </a:r>
            <a:r>
              <a:rPr lang="en-GB" dirty="0">
                <a:solidFill>
                  <a:srgbClr val="283593"/>
                </a:solidFill>
              </a:rPr>
              <a:t>Thursday </a:t>
            </a:r>
            <a:r>
              <a:rPr lang="en-GB" dirty="0" smtClean="0">
                <a:solidFill>
                  <a:srgbClr val="283593"/>
                </a:solidFill>
              </a:rPr>
              <a:t>15</a:t>
            </a:r>
            <a:r>
              <a:rPr lang="en-GB" baseline="30000" dirty="0" smtClean="0">
                <a:solidFill>
                  <a:srgbClr val="283593"/>
                </a:solidFill>
              </a:rPr>
              <a:t>th</a:t>
            </a:r>
            <a:r>
              <a:rPr lang="en-GB" dirty="0" smtClean="0">
                <a:solidFill>
                  <a:srgbClr val="283593"/>
                </a:solidFill>
              </a:rPr>
              <a:t> </a:t>
            </a:r>
            <a:r>
              <a:rPr lang="en-GB" dirty="0">
                <a:solidFill>
                  <a:srgbClr val="283593"/>
                </a:solidFill>
              </a:rPr>
              <a:t>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a:t>
            </a:r>
            <a:endParaRPr lang="en-GB" dirty="0" smtClean="0"/>
          </a:p>
          <a:p>
            <a:pPr marL="114300" indent="0">
              <a:buNone/>
            </a:pPr>
            <a:endParaRPr lang="en-GB" dirty="0"/>
          </a:p>
          <a:p>
            <a:pPr marL="114300" indent="0">
              <a:buNone/>
            </a:pPr>
            <a:r>
              <a:rPr lang="en-GB" dirty="0" smtClean="0"/>
              <a:t>They </a:t>
            </a:r>
            <a:r>
              <a:rPr lang="en-GB" dirty="0"/>
              <a:t>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
        <p:nvSpPr>
          <p:cNvPr id="7" name="Text Placeholder 2">
            <a:extLst>
              <a:ext uri="{FF2B5EF4-FFF2-40B4-BE49-F238E27FC236}">
                <a16:creationId xmlns:a16="http://schemas.microsoft.com/office/drawing/2014/main" xmlns=""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xmlns=""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85A2505B-3844-4AD7-B2E2-D185A589BEE8}"/>
              </a:ext>
            </a:extLst>
          </p:cNvPr>
          <p:cNvSpPr>
            <a:spLocks noGrp="1"/>
          </p:cNvSpPr>
          <p:nvPr>
            <p:ph type="body" idx="1"/>
          </p:nvPr>
        </p:nvSpPr>
        <p:spPr>
          <a:xfrm>
            <a:off x="311700" y="739302"/>
            <a:ext cx="8520600" cy="4043713"/>
          </a:xfrm>
        </p:spPr>
        <p:txBody>
          <a:bodyPr/>
          <a:lstStyle/>
          <a:p>
            <a:pPr marL="114300" indent="0">
              <a:buNone/>
            </a:pPr>
            <a:endParaRPr lang="en-GB" dirty="0"/>
          </a:p>
          <a:p>
            <a:pPr marL="114300" indent="0">
              <a:buNone/>
            </a:pPr>
            <a:r>
              <a:rPr lang="en-GB" dirty="0"/>
              <a:t>Tips:</a:t>
            </a:r>
          </a:p>
          <a:p>
            <a:r>
              <a:rPr lang="en-GB" dirty="0" smtClean="0"/>
              <a:t>Encourage </a:t>
            </a:r>
            <a:r>
              <a:rPr lang="en-GB" dirty="0"/>
              <a:t>your child to talk to their teacher or a trusted adult (including yourself) about their anxieties. Don’t forget that a small amount of anxiety is normal and not </a:t>
            </a:r>
            <a:r>
              <a:rPr lang="en-GB" dirty="0" smtClean="0"/>
              <a:t>harmful.</a:t>
            </a:r>
          </a:p>
          <a:p>
            <a:endParaRPr lang="en-GB" dirty="0"/>
          </a:p>
          <a:p>
            <a:r>
              <a:rPr lang="en-GB" dirty="0" smtClean="0"/>
              <a:t>Give </a:t>
            </a:r>
            <a:r>
              <a:rPr lang="en-GB" dirty="0"/>
              <a:t>your child time to go outside and reduce screen time</a:t>
            </a:r>
            <a:r>
              <a:rPr lang="en-GB" dirty="0" smtClean="0"/>
              <a:t>.</a:t>
            </a:r>
          </a:p>
          <a:p>
            <a:endParaRPr lang="en-GB" dirty="0"/>
          </a:p>
          <a:p>
            <a:r>
              <a:rPr lang="en-GB" dirty="0"/>
              <a:t>Ensure your child is eating and drinking well and getting a good amount of sleep</a:t>
            </a:r>
            <a:r>
              <a:rPr lang="en-GB" dirty="0" smtClean="0"/>
              <a:t>.</a:t>
            </a:r>
          </a:p>
          <a:p>
            <a:endParaRPr lang="en-GB" dirty="0"/>
          </a:p>
          <a:p>
            <a:r>
              <a:rPr lang="en-GB" dirty="0"/>
              <a:t>Plan something nice and fun for the weekends before and after SATs. This will help them to relax before the SATs and give them something to look forward to after. </a:t>
            </a:r>
            <a:endParaRPr lang="en-GB" dirty="0" smtClean="0"/>
          </a:p>
          <a:p>
            <a:endParaRPr lang="en-GB" dirty="0"/>
          </a:p>
          <a:p>
            <a:r>
              <a:rPr lang="en-GB" dirty="0" smtClean="0"/>
              <a:t>Encourage children to attend Breakfast Club each day during SATs week.</a:t>
            </a:r>
            <a:endParaRPr lang="en-GB" dirty="0"/>
          </a:p>
        </p:txBody>
      </p:sp>
      <p:sp>
        <p:nvSpPr>
          <p:cNvPr id="4" name="Slide Number Placeholder 3">
            <a:extLst>
              <a:ext uri="{FF2B5EF4-FFF2-40B4-BE49-F238E27FC236}">
                <a16:creationId xmlns:a16="http://schemas.microsoft.com/office/drawing/2014/main" xmlns="" id="{F7DE0EE1-7654-4FCC-A4AE-120D4841E9D2}"/>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dirty="0"/>
              <a:t>Listen to your teacher</a:t>
            </a:r>
            <a:r>
              <a:rPr lang="en-GB" dirty="0" smtClean="0"/>
              <a:t>.</a:t>
            </a:r>
          </a:p>
          <a:p>
            <a:endParaRPr lang="en-GB" dirty="0"/>
          </a:p>
          <a:p>
            <a:r>
              <a:rPr lang="en-GB" dirty="0"/>
              <a:t>The adults you work with all want you to do your best</a:t>
            </a:r>
            <a:r>
              <a:rPr lang="en-GB" dirty="0" smtClean="0"/>
              <a:t>.</a:t>
            </a:r>
          </a:p>
          <a:p>
            <a:endParaRPr lang="en-GB" dirty="0"/>
          </a:p>
          <a:p>
            <a:r>
              <a:rPr lang="en-GB" dirty="0"/>
              <a:t>Get plenty of sleep and eat well, this will help your brain</a:t>
            </a:r>
            <a:r>
              <a:rPr lang="en-GB" dirty="0" smtClean="0"/>
              <a:t>.</a:t>
            </a:r>
          </a:p>
          <a:p>
            <a:endParaRPr lang="en-GB" dirty="0"/>
          </a:p>
          <a:p>
            <a:r>
              <a:rPr lang="en-GB" dirty="0"/>
              <a:t>Read all the questions carefully. This can help you to avoid silly mistakes</a:t>
            </a:r>
            <a:r>
              <a:rPr lang="en-GB" dirty="0" smtClean="0"/>
              <a:t>.</a:t>
            </a:r>
          </a:p>
          <a:p>
            <a:endParaRPr lang="en-GB" dirty="0"/>
          </a:p>
          <a:p>
            <a:r>
              <a:rPr lang="en-GB" dirty="0"/>
              <a:t>Don’t panic. There may be questions you think you can’t answer. Take a deep breath. Read it again. You can always move on and go back to it later. It’s often better to write something rather than nothing. </a:t>
            </a:r>
            <a:endParaRPr lang="en-GB" dirty="0" smtClean="0"/>
          </a:p>
          <a:p>
            <a:endParaRPr lang="en-GB" dirty="0"/>
          </a:p>
          <a:p>
            <a:r>
              <a:rPr lang="en-GB" dirty="0"/>
              <a:t>Remember that the Year 6 SATs last for 4 days out of your whole life!</a:t>
            </a:r>
          </a:p>
          <a:p>
            <a:pPr marL="114300" indent="0">
              <a:buNone/>
            </a:pP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64356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xmlns=""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a:t>
            </a:r>
            <a:r>
              <a:rPr lang="en-GB" dirty="0" smtClean="0">
                <a:solidFill>
                  <a:srgbClr val="283593"/>
                </a:solidFill>
              </a:rPr>
              <a:t>12</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a:t>ending on </a:t>
            </a:r>
            <a:r>
              <a:rPr lang="en-GB" dirty="0">
                <a:solidFill>
                  <a:srgbClr val="283593"/>
                </a:solidFill>
              </a:rPr>
              <a:t>Thursday </a:t>
            </a:r>
            <a:r>
              <a:rPr lang="en-GB" dirty="0" smtClean="0">
                <a:solidFill>
                  <a:srgbClr val="283593"/>
                </a:solidFill>
              </a:rPr>
              <a:t>15</a:t>
            </a:r>
            <a:r>
              <a:rPr lang="en-GB" baseline="30000" dirty="0" smtClean="0">
                <a:solidFill>
                  <a:srgbClr val="283593"/>
                </a:solidFill>
              </a:rPr>
              <a:t>th</a:t>
            </a:r>
            <a:r>
              <a:rPr lang="en-GB" dirty="0" smtClean="0">
                <a:solidFill>
                  <a:srgbClr val="283593"/>
                </a:solidFill>
              </a:rPr>
              <a:t> </a:t>
            </a:r>
            <a:r>
              <a:rPr lang="en-GB" dirty="0">
                <a:solidFill>
                  <a:srgbClr val="283593"/>
                </a:solidFill>
              </a:rPr>
              <a:t>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a:t>
            </a:r>
            <a:r>
              <a:rPr lang="en-GB" dirty="0" smtClean="0">
                <a:solidFill>
                  <a:srgbClr val="283593"/>
                </a:solidFill>
                <a:latin typeface="+mn-lt"/>
              </a:rPr>
              <a:t>12</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Grammar, punctuation and spelling (paper 2: Spelling) – Monday </a:t>
            </a:r>
            <a:r>
              <a:rPr lang="en-GB" dirty="0" smtClean="0">
                <a:solidFill>
                  <a:srgbClr val="283593"/>
                </a:solidFill>
                <a:latin typeface="+mn-lt"/>
              </a:rPr>
              <a:t>12</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Reading – Tuesday </a:t>
            </a:r>
            <a:r>
              <a:rPr lang="en-GB" dirty="0" smtClean="0">
                <a:solidFill>
                  <a:srgbClr val="283593"/>
                </a:solidFill>
                <a:latin typeface="+mn-lt"/>
              </a:rPr>
              <a:t>13</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Maths (paper 1: Arithmetic) – Wednesday </a:t>
            </a:r>
            <a:r>
              <a:rPr lang="en-GB" dirty="0" smtClean="0">
                <a:solidFill>
                  <a:srgbClr val="283593"/>
                </a:solidFill>
                <a:latin typeface="+mn-lt"/>
              </a:rPr>
              <a:t>14</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 </a:t>
            </a:r>
          </a:p>
          <a:p>
            <a:pPr lvl="1">
              <a:lnSpc>
                <a:spcPct val="100000"/>
              </a:lnSpc>
              <a:spcBef>
                <a:spcPts val="0"/>
              </a:spcBef>
            </a:pPr>
            <a:r>
              <a:rPr lang="en-GB" dirty="0">
                <a:solidFill>
                  <a:srgbClr val="283593"/>
                </a:solidFill>
                <a:latin typeface="+mn-lt"/>
              </a:rPr>
              <a:t>Maths (paper 2: Reasoning) – Wednesday </a:t>
            </a:r>
            <a:r>
              <a:rPr lang="en-GB" dirty="0" smtClean="0">
                <a:solidFill>
                  <a:srgbClr val="283593"/>
                </a:solidFill>
                <a:latin typeface="+mn-lt"/>
              </a:rPr>
              <a:t>14</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 </a:t>
            </a:r>
          </a:p>
          <a:p>
            <a:pPr lvl="1">
              <a:lnSpc>
                <a:spcPct val="100000"/>
              </a:lnSpc>
              <a:spcBef>
                <a:spcPts val="0"/>
              </a:spcBef>
            </a:pPr>
            <a:r>
              <a:rPr lang="en-GB" dirty="0">
                <a:solidFill>
                  <a:srgbClr val="283593"/>
                </a:solidFill>
                <a:latin typeface="+mn-lt"/>
              </a:rPr>
              <a:t>Maths (paper 3: Reasoning) – Thursday </a:t>
            </a:r>
            <a:r>
              <a:rPr lang="en-GB" dirty="0" smtClean="0">
                <a:solidFill>
                  <a:srgbClr val="283593"/>
                </a:solidFill>
                <a:latin typeface="+mn-lt"/>
              </a:rPr>
              <a:t>15</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xmlns=""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dirty="0" smtClean="0"/>
              <a:t>Revision Materials</a:t>
            </a:r>
            <a:endParaRPr lang="en-GB" dirty="0"/>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dirty="0"/>
              <a:t>Knowledge Organisers</a:t>
            </a:r>
          </a:p>
          <a:p>
            <a:endParaRPr lang="en-GB" dirty="0" smtClean="0"/>
          </a:p>
          <a:p>
            <a:r>
              <a:rPr lang="en-GB" dirty="0" smtClean="0"/>
              <a:t>TTRS</a:t>
            </a:r>
          </a:p>
          <a:p>
            <a:endParaRPr lang="en-GB" dirty="0"/>
          </a:p>
          <a:p>
            <a:r>
              <a:rPr lang="en-GB" dirty="0" err="1" smtClean="0"/>
              <a:t>Sumdog</a:t>
            </a:r>
            <a:endParaRPr lang="en-GB" dirty="0" smtClean="0"/>
          </a:p>
          <a:p>
            <a:endParaRPr lang="en-GB" dirty="0"/>
          </a:p>
          <a:p>
            <a:r>
              <a:rPr lang="en-GB" dirty="0" smtClean="0"/>
              <a:t>Reading Plus</a:t>
            </a:r>
          </a:p>
          <a:p>
            <a:pPr marL="114300" indent="0">
              <a:buNone/>
            </a:pPr>
            <a:endParaRPr lang="en-GB" dirty="0"/>
          </a:p>
          <a:p>
            <a:r>
              <a:rPr lang="en-GB" dirty="0" smtClean="0"/>
              <a:t>After-school SATs club</a:t>
            </a:r>
            <a:endParaRPr lang="en-GB" dirty="0"/>
          </a:p>
          <a:p>
            <a:pPr marL="114300" indent="0">
              <a:buNone/>
            </a:pP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1775705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a:xfrm>
            <a:off x="1839113" y="834779"/>
            <a:ext cx="5465773" cy="434776"/>
          </a:xfrm>
        </p:spPr>
        <p:txBody>
          <a:bodyPr/>
          <a:lstStyle/>
          <a:p>
            <a:pPr algn="ctr"/>
            <a:r>
              <a:rPr lang="en-GB" sz="4400" dirty="0" smtClean="0"/>
              <a:t>Thank you so much for your time.</a:t>
            </a:r>
            <a:endParaRPr lang="en-GB" sz="4400" dirty="0"/>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a:xfrm>
            <a:off x="1839113" y="2913531"/>
            <a:ext cx="5465774" cy="1201269"/>
          </a:xfrm>
        </p:spPr>
        <p:txBody>
          <a:bodyPr/>
          <a:lstStyle/>
          <a:p>
            <a:pPr marL="114300" indent="0" algn="ctr">
              <a:buNone/>
            </a:pPr>
            <a:r>
              <a:rPr lang="en-GB" sz="2000" dirty="0" smtClean="0"/>
              <a:t>Please feel free to ask any questions now, or stay behind where staff will be more than happy to speak to you.</a:t>
            </a:r>
            <a:endParaRPr lang="en-GB" sz="2000" dirty="0"/>
          </a:p>
          <a:p>
            <a:pPr marL="114300" indent="0">
              <a:buNone/>
            </a:pPr>
            <a:endParaRPr lang="en-GB" dirty="0"/>
          </a:p>
          <a:p>
            <a:pPr marL="114300" indent="0" algn="ctr">
              <a:buNone/>
            </a:pPr>
            <a:endParaRPr lang="en-GB" dirty="0"/>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18910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xmlns=""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xmlns=""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xmlns=""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r>
              <a:rPr lang="en-GB" dirty="0" smtClean="0"/>
              <a:t>:</a:t>
            </a:r>
          </a:p>
          <a:p>
            <a:pPr marL="114300" indent="0">
              <a:buNone/>
            </a:pPr>
            <a:endParaRPr lang="en-GB" dirty="0"/>
          </a:p>
          <a:p>
            <a:r>
              <a:rPr lang="en-GB" dirty="0"/>
              <a:t>Additional (extra) time</a:t>
            </a:r>
            <a:r>
              <a:rPr lang="en-GB" dirty="0" smtClean="0"/>
              <a:t>;</a:t>
            </a:r>
          </a:p>
          <a:p>
            <a:endParaRPr lang="en-GB" dirty="0"/>
          </a:p>
          <a:p>
            <a:r>
              <a:rPr lang="en-GB" dirty="0" smtClean="0"/>
              <a:t>An </a:t>
            </a:r>
            <a:r>
              <a:rPr lang="en-GB" dirty="0"/>
              <a:t>adult to read for them (including a translator</a:t>
            </a:r>
            <a:r>
              <a:rPr lang="en-GB" dirty="0" smtClean="0"/>
              <a:t>);</a:t>
            </a:r>
          </a:p>
          <a:p>
            <a:endParaRPr lang="en-GB" dirty="0"/>
          </a:p>
          <a:p>
            <a:r>
              <a:rPr lang="en-GB" dirty="0"/>
              <a:t>The use of </a:t>
            </a:r>
            <a:r>
              <a:rPr lang="en-GB" dirty="0" smtClean="0"/>
              <a:t>an adult to keep children focused;</a:t>
            </a:r>
          </a:p>
          <a:p>
            <a:endParaRPr lang="en-GB" dirty="0"/>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xmlns=""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xmlns=""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xmlns=""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291D-AFEA-4124-B1F8-9952DA88D993}"/>
              </a:ext>
            </a:extLst>
          </p:cNvPr>
          <p:cNvSpPr>
            <a:spLocks noGrp="1"/>
          </p:cNvSpPr>
          <p:nvPr>
            <p:ph type="title"/>
          </p:nvPr>
        </p:nvSpPr>
        <p:spPr/>
        <p:txBody>
          <a:bodyPr/>
          <a:lstStyle/>
          <a:p>
            <a:r>
              <a:rPr lang="en-GB" dirty="0"/>
              <a:t>Grammar, Punctuation and Spelling: Monday </a:t>
            </a:r>
            <a:r>
              <a:rPr lang="en-GB" dirty="0" smtClean="0"/>
              <a:t>12</a:t>
            </a:r>
            <a:r>
              <a:rPr lang="en-GB" baseline="30000" dirty="0" smtClean="0"/>
              <a:t>th</a:t>
            </a:r>
            <a:r>
              <a:rPr lang="en-GB" dirty="0" smtClean="0"/>
              <a:t> </a:t>
            </a:r>
            <a:r>
              <a:rPr lang="en-GB" dirty="0"/>
              <a:t>May</a:t>
            </a:r>
          </a:p>
        </p:txBody>
      </p:sp>
      <p:sp>
        <p:nvSpPr>
          <p:cNvPr id="3" name="Text Placeholder 2">
            <a:extLst>
              <a:ext uri="{FF2B5EF4-FFF2-40B4-BE49-F238E27FC236}">
                <a16:creationId xmlns:a16="http://schemas.microsoft.com/office/drawing/2014/main" xmlns=""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xmlns=""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xmlns=""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xmlns=""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xmlns=""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xmlns=""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xmlns=""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xmlns=""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979</TotalTime>
  <Words>1940</Words>
  <Application>Microsoft Office PowerPoint</Application>
  <PresentationFormat>On-screen Show (16:9)</PresentationFormat>
  <Paragraphs>216</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Nunito Sans Light</vt:lpstr>
      <vt:lpstr>Arial</vt:lpstr>
      <vt:lpstr>Wingdings</vt:lpstr>
      <vt:lpstr>Trebuchet MS</vt:lpstr>
      <vt:lpstr>Wingdings 3</vt:lpstr>
      <vt:lpstr>Tahoma</vt:lpstr>
      <vt:lpstr>Nunito</vt:lpstr>
      <vt:lpstr>Facet</vt:lpstr>
      <vt:lpstr>  Year 6 SATs 2025  Presentation for Families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Maths: Wednesday 14th May and Thursday 15th May</vt:lpstr>
      <vt:lpstr>Maths Paper 1 (Arithmetic)</vt:lpstr>
      <vt:lpstr>Maths Papers 2 and 3 (Reasoning)</vt:lpstr>
      <vt:lpstr>Maths Papers 2 (Reasoning)</vt:lpstr>
      <vt:lpstr>Supporting your child in preparing for the SATs</vt:lpstr>
      <vt:lpstr>Advice for Year 6 children</vt:lpstr>
      <vt:lpstr>Revision Materials</vt:lpstr>
      <vt:lpstr>Thank you so much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Nicola  Walker</dc:creator>
  <cp:lastModifiedBy>Claire Johnson</cp:lastModifiedBy>
  <cp:revision>25</cp:revision>
  <dcterms:modified xsi:type="dcterms:W3CDTF">2025-03-24T12:34:25Z</dcterms:modified>
</cp:coreProperties>
</file>