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1" r:id="rId1"/>
  </p:sldMasterIdLst>
  <p:handoutMasterIdLst>
    <p:handoutMasterId r:id="rId27"/>
  </p:handoutMasterIdLst>
  <p:sldIdLst>
    <p:sldId id="256" r:id="rId2"/>
    <p:sldId id="270" r:id="rId3"/>
    <p:sldId id="281" r:id="rId4"/>
    <p:sldId id="259" r:id="rId5"/>
    <p:sldId id="260" r:id="rId6"/>
    <p:sldId id="262" r:id="rId7"/>
    <p:sldId id="263" r:id="rId8"/>
    <p:sldId id="284" r:id="rId9"/>
    <p:sldId id="273" r:id="rId10"/>
    <p:sldId id="285" r:id="rId11"/>
    <p:sldId id="265" r:id="rId12"/>
    <p:sldId id="266" r:id="rId13"/>
    <p:sldId id="267" r:id="rId14"/>
    <p:sldId id="274" r:id="rId15"/>
    <p:sldId id="283" r:id="rId16"/>
    <p:sldId id="276" r:id="rId17"/>
    <p:sldId id="282" r:id="rId18"/>
    <p:sldId id="286" r:id="rId19"/>
    <p:sldId id="280" r:id="rId20"/>
    <p:sldId id="271" r:id="rId21"/>
    <p:sldId id="268" r:id="rId22"/>
    <p:sldId id="269" r:id="rId23"/>
    <p:sldId id="272" r:id="rId24"/>
    <p:sldId id="279" r:id="rId25"/>
    <p:sldId id="277" r:id="rId26"/>
  </p:sldIdLst>
  <p:sldSz cx="12192000" cy="6858000"/>
  <p:notesSz cx="6858000"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82" autoAdjust="0"/>
    <p:restoredTop sz="94660"/>
  </p:normalViewPr>
  <p:slideViewPr>
    <p:cSldViewPr snapToGrid="0">
      <p:cViewPr varScale="1">
        <p:scale>
          <a:sx n="74" d="100"/>
          <a:sy n="74" d="100"/>
        </p:scale>
        <p:origin x="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r">
              <a:defRPr sz="1200"/>
            </a:lvl1pPr>
          </a:lstStyle>
          <a:p>
            <a:fld id="{4B6C0E1E-D513-4B3D-8497-7FAC5B3D175E}" type="datetimeFigureOut">
              <a:rPr lang="en-GB" smtClean="0"/>
              <a:t>02/07/2025</a:t>
            </a:fld>
            <a:endParaRPr lang="en-GB"/>
          </a:p>
        </p:txBody>
      </p:sp>
      <p:sp>
        <p:nvSpPr>
          <p:cNvPr id="4" name="Footer Placeholder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r">
              <a:defRPr sz="1200"/>
            </a:lvl1pPr>
          </a:lstStyle>
          <a:p>
            <a:fld id="{D53FD859-D2F5-4EE4-8755-C6B218492C2E}" type="slidenum">
              <a:rPr lang="en-GB" smtClean="0"/>
              <a:t>‹#›</a:t>
            </a:fld>
            <a:endParaRPr lang="en-GB"/>
          </a:p>
        </p:txBody>
      </p:sp>
    </p:spTree>
    <p:extLst>
      <p:ext uri="{BB962C8B-B14F-4D97-AF65-F5344CB8AC3E}">
        <p14:creationId xmlns:p14="http://schemas.microsoft.com/office/powerpoint/2010/main" val="383695776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12685356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25635593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349232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2359068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36597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14211707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4081832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3289952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3692020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7421B8-4163-4EE7-939E-BAAA3CCBFA77}" type="datetimeFigureOut">
              <a:rPr lang="en-GB" smtClean="0"/>
              <a:t>02/07/2025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3915154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77421B8-4163-4EE7-939E-BAAA3CCBFA77}"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380405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7421B8-4163-4EE7-939E-BAAA3CCBFA77}" type="datetimeFigureOut">
              <a:rPr lang="en-GB" smtClean="0"/>
              <a:t>02/07/2025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4186984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77421B8-4163-4EE7-939E-BAAA3CCBFA77}" type="datetimeFigureOut">
              <a:rPr lang="en-GB" smtClean="0"/>
              <a:t>02/07/2025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726160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7421B8-4163-4EE7-939E-BAAA3CCBFA77}" type="datetimeFigureOut">
              <a:rPr lang="en-GB" smtClean="0"/>
              <a:t>02/07/2025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3128681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21B8-4163-4EE7-939E-BAAA3CCBFA77}"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2223425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7421B8-4163-4EE7-939E-BAAA3CCBFA77}" type="datetimeFigureOut">
              <a:rPr lang="en-GB" smtClean="0"/>
              <a:t>02/07/2025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1E2D11D-299D-42B4-9382-732E11CCDD1E}" type="slidenum">
              <a:rPr lang="en-GB" smtClean="0"/>
              <a:t>‹#›</a:t>
            </a:fld>
            <a:endParaRPr lang="en-GB"/>
          </a:p>
        </p:txBody>
      </p:sp>
    </p:spTree>
    <p:extLst>
      <p:ext uri="{BB962C8B-B14F-4D97-AF65-F5344CB8AC3E}">
        <p14:creationId xmlns:p14="http://schemas.microsoft.com/office/powerpoint/2010/main" val="2757162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77421B8-4163-4EE7-939E-BAAA3CCBFA77}" type="datetimeFigureOut">
              <a:rPr lang="en-GB" smtClean="0"/>
              <a:t>02/07/2025</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1E2D11D-299D-42B4-9382-732E11CCDD1E}" type="slidenum">
              <a:rPr lang="en-GB" smtClean="0"/>
              <a:t>‹#›</a:t>
            </a:fld>
            <a:endParaRPr lang="en-GB"/>
          </a:p>
        </p:txBody>
      </p:sp>
    </p:spTree>
    <p:extLst>
      <p:ext uri="{BB962C8B-B14F-4D97-AF65-F5344CB8AC3E}">
        <p14:creationId xmlns:p14="http://schemas.microsoft.com/office/powerpoint/2010/main" val="347212746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ttrockstars.com/"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hyperlink" Target="https://www.sumdog.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9.pn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png"/><Relationship Id="rId4" Type="http://schemas.openxmlformats.org/officeDocument/2006/relationships/image" Target="../media/image60.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mailto:admin@broadwayjuniorschool.com" TargetMode="Externa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jpeg"/></Relationships>
</file>

<file path=ppt/slides/_rels/slide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jpg"/><Relationship Id="rId10" Type="http://schemas.openxmlformats.org/officeDocument/2006/relationships/image" Target="../media/image39.png"/><Relationship Id="rId4" Type="http://schemas.openxmlformats.org/officeDocument/2006/relationships/image" Target="../media/image34.png"/><Relationship Id="rId9"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9224" y="3416319"/>
            <a:ext cx="9226495" cy="2000548"/>
          </a:xfrm>
          <a:prstGeom prst="rect">
            <a:avLst/>
          </a:prstGeom>
          <a:noFill/>
        </p:spPr>
        <p:txBody>
          <a:bodyPr wrap="square" rtlCol="0">
            <a:spAutoFit/>
          </a:bodyPr>
          <a:lstStyle/>
          <a:p>
            <a:pPr algn="ctr"/>
            <a:r>
              <a:rPr lang="en-GB" sz="2000" b="1" dirty="0" smtClean="0">
                <a:latin typeface="Tahoma" panose="020B0604030504040204" pitchFamily="34" charset="0"/>
                <a:ea typeface="Tahoma" panose="020B0604030504040204" pitchFamily="34" charset="0"/>
                <a:cs typeface="Tahoma" panose="020B0604030504040204" pitchFamily="34" charset="0"/>
              </a:rPr>
              <a:t>“One book, one pen, one child and one teacher can change the world.”</a:t>
            </a:r>
          </a:p>
          <a:p>
            <a:pPr algn="ctr"/>
            <a:r>
              <a:rPr lang="en-GB" sz="2000" dirty="0" smtClean="0">
                <a:latin typeface="Tahoma" panose="020B0604030504040204" pitchFamily="34" charset="0"/>
                <a:ea typeface="Tahoma" panose="020B0604030504040204" pitchFamily="34" charset="0"/>
                <a:cs typeface="Tahoma" panose="020B0604030504040204" pitchFamily="34" charset="0"/>
              </a:rPr>
              <a:t> - Malala Yousafzai</a:t>
            </a:r>
            <a:r>
              <a:rPr lang="en-GB" sz="10400" dirty="0" smtClean="0">
                <a:latin typeface="Tahoma" panose="020B0604030504040204" pitchFamily="34" charset="0"/>
                <a:ea typeface="Tahoma" panose="020B0604030504040204" pitchFamily="34" charset="0"/>
                <a:cs typeface="Tahoma" panose="020B0604030504040204" pitchFamily="34" charset="0"/>
              </a:rPr>
              <a:t> </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611" y="300156"/>
            <a:ext cx="2281928" cy="2767386"/>
          </a:xfrm>
          <a:prstGeom prst="rect">
            <a:avLst/>
          </a:prstGeom>
        </p:spPr>
      </p:pic>
    </p:spTree>
    <p:extLst>
      <p:ext uri="{BB962C8B-B14F-4D97-AF65-F5344CB8AC3E}">
        <p14:creationId xmlns:p14="http://schemas.microsoft.com/office/powerpoint/2010/main" val="2247235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481584"/>
            <a:ext cx="8596668" cy="13208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Parent Partnership: </a:t>
            </a:r>
            <a:br>
              <a:rPr lang="en-US" dirty="0" smtClean="0">
                <a:latin typeface="Tahoma" panose="020B0604030504040204" pitchFamily="34" charset="0"/>
                <a:ea typeface="Tahoma" panose="020B0604030504040204" pitchFamily="34" charset="0"/>
                <a:cs typeface="Tahoma" panose="020B0604030504040204" pitchFamily="34" charset="0"/>
              </a:rPr>
            </a:br>
            <a:r>
              <a:rPr lang="en-US" dirty="0" smtClean="0">
                <a:latin typeface="Tahoma" panose="020B0604030504040204" pitchFamily="34" charset="0"/>
                <a:ea typeface="Tahoma" panose="020B0604030504040204" pitchFamily="34" charset="0"/>
                <a:cs typeface="Tahoma" panose="020B0604030504040204" pitchFamily="34" charset="0"/>
              </a:rPr>
              <a:t>How do we involve you?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p:cNvSpPr>
            <a:spLocks noGrp="1"/>
          </p:cNvSpPr>
          <p:nvPr>
            <p:ph idx="1"/>
          </p:nvPr>
        </p:nvSpPr>
        <p:spPr/>
        <p:txBody>
          <a:bodyPr>
            <a:noAutofit/>
          </a:bodyPr>
          <a:lstStyle/>
          <a:p>
            <a:r>
              <a:rPr lang="en-US" sz="2400" dirty="0" smtClean="0">
                <a:latin typeface="Tahoma" panose="020B0604030504040204" pitchFamily="34" charset="0"/>
                <a:ea typeface="Tahoma" panose="020B0604030504040204" pitchFamily="34" charset="0"/>
                <a:cs typeface="Tahoma" panose="020B0604030504040204" pitchFamily="34" charset="0"/>
              </a:rPr>
              <a:t>Meet the Teacher – September 2025 </a:t>
            </a:r>
          </a:p>
          <a:p>
            <a:r>
              <a:rPr lang="en-US" sz="2400" dirty="0" smtClean="0">
                <a:latin typeface="Tahoma" panose="020B0604030504040204" pitchFamily="34" charset="0"/>
                <a:ea typeface="Tahoma" panose="020B0604030504040204" pitchFamily="34" charset="0"/>
                <a:cs typeface="Tahoma" panose="020B0604030504040204" pitchFamily="34" charset="0"/>
              </a:rPr>
              <a:t>Christmas Performances </a:t>
            </a:r>
          </a:p>
          <a:p>
            <a:r>
              <a:rPr lang="en-US" sz="2400" dirty="0" smtClean="0">
                <a:latin typeface="Tahoma" panose="020B0604030504040204" pitchFamily="34" charset="0"/>
                <a:ea typeface="Tahoma" panose="020B0604030504040204" pitchFamily="34" charset="0"/>
                <a:cs typeface="Tahoma" panose="020B0604030504040204" pitchFamily="34" charset="0"/>
              </a:rPr>
              <a:t>Open Evenings </a:t>
            </a:r>
          </a:p>
          <a:p>
            <a:r>
              <a:rPr lang="en-US" sz="2400" dirty="0" smtClean="0">
                <a:latin typeface="Tahoma" panose="020B0604030504040204" pitchFamily="34" charset="0"/>
                <a:ea typeface="Tahoma" panose="020B0604030504040204" pitchFamily="34" charset="0"/>
                <a:cs typeface="Tahoma" panose="020B0604030504040204" pitchFamily="34" charset="0"/>
              </a:rPr>
              <a:t>Christmas &amp; Easter </a:t>
            </a:r>
            <a:r>
              <a:rPr lang="en-US" sz="2400" dirty="0" err="1" smtClean="0">
                <a:latin typeface="Tahoma" panose="020B0604030504040204" pitchFamily="34" charset="0"/>
                <a:ea typeface="Tahoma" panose="020B0604030504040204" pitchFamily="34" charset="0"/>
                <a:cs typeface="Tahoma" panose="020B0604030504040204" pitchFamily="34" charset="0"/>
              </a:rPr>
              <a:t>Crafternoons</a:t>
            </a:r>
            <a:r>
              <a:rPr lang="en-US" sz="2400" dirty="0" smtClean="0">
                <a:latin typeface="Tahoma" panose="020B0604030504040204" pitchFamily="34" charset="0"/>
                <a:ea typeface="Tahoma" panose="020B0604030504040204" pitchFamily="34" charset="0"/>
                <a:cs typeface="Tahoma" panose="020B0604030504040204" pitchFamily="34" charset="0"/>
              </a:rPr>
              <a:t> </a:t>
            </a:r>
          </a:p>
          <a:p>
            <a:r>
              <a:rPr lang="en-US" sz="2400" dirty="0" smtClean="0">
                <a:latin typeface="Tahoma" panose="020B0604030504040204" pitchFamily="34" charset="0"/>
                <a:ea typeface="Tahoma" panose="020B0604030504040204" pitchFamily="34" charset="0"/>
                <a:cs typeface="Tahoma" panose="020B0604030504040204" pitchFamily="34" charset="0"/>
              </a:rPr>
              <a:t>Class Learning Presentations </a:t>
            </a:r>
          </a:p>
          <a:p>
            <a:r>
              <a:rPr lang="en-US" sz="2400" dirty="0" smtClean="0">
                <a:latin typeface="Tahoma" panose="020B0604030504040204" pitchFamily="34" charset="0"/>
                <a:ea typeface="Tahoma" panose="020B0604030504040204" pitchFamily="34" charset="0"/>
                <a:cs typeface="Tahoma" panose="020B0604030504040204" pitchFamily="34" charset="0"/>
              </a:rPr>
              <a:t>OPAL Play Dates </a:t>
            </a:r>
          </a:p>
          <a:p>
            <a:r>
              <a:rPr lang="en-US" sz="2400" dirty="0" smtClean="0">
                <a:latin typeface="Tahoma" panose="020B0604030504040204" pitchFamily="34" charset="0"/>
                <a:ea typeface="Tahoma" panose="020B0604030504040204" pitchFamily="34" charset="0"/>
                <a:cs typeface="Tahoma" panose="020B0604030504040204" pitchFamily="34" charset="0"/>
              </a:rPr>
              <a:t>Coffee Mornings / Nibble and a Natter </a:t>
            </a:r>
          </a:p>
          <a:p>
            <a:r>
              <a:rPr lang="en-US" sz="2400" dirty="0" smtClean="0">
                <a:latin typeface="Tahoma" panose="020B0604030504040204" pitchFamily="34" charset="0"/>
                <a:ea typeface="Tahoma" panose="020B0604030504040204" pitchFamily="34" charset="0"/>
                <a:cs typeface="Tahoma" panose="020B0604030504040204" pitchFamily="34" charset="0"/>
              </a:rPr>
              <a:t>Annual Summer Fair </a:t>
            </a:r>
          </a:p>
          <a:p>
            <a:r>
              <a:rPr lang="en-US" sz="2400" dirty="0" smtClean="0">
                <a:latin typeface="Tahoma" panose="020B0604030504040204" pitchFamily="34" charset="0"/>
                <a:ea typeface="Tahoma" panose="020B0604030504040204" pitchFamily="34" charset="0"/>
                <a:cs typeface="Tahoma" panose="020B0604030504040204" pitchFamily="34" charset="0"/>
              </a:rPr>
              <a:t>Raffles &amp; Prizes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Tree>
    <p:extLst>
      <p:ext uri="{BB962C8B-B14F-4D97-AF65-F5344CB8AC3E}">
        <p14:creationId xmlns:p14="http://schemas.microsoft.com/office/powerpoint/2010/main" val="21636601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2421109" y="1441166"/>
            <a:ext cx="4791312" cy="3724096"/>
          </a:xfrm>
          <a:prstGeom prst="rect">
            <a:avLst/>
          </a:prstGeom>
          <a:noFill/>
        </p:spPr>
        <p:txBody>
          <a:bodyPr wrap="none" rtlCol="0">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Before/After School Care </a:t>
            </a: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
        <p:nvSpPr>
          <p:cNvPr id="6" name="Rectangle 5"/>
          <p:cNvSpPr/>
          <p:nvPr/>
        </p:nvSpPr>
        <p:spPr>
          <a:xfrm>
            <a:off x="489531" y="2617668"/>
            <a:ext cx="8654469" cy="3785652"/>
          </a:xfrm>
          <a:prstGeom prst="rect">
            <a:avLst/>
          </a:prstGeom>
        </p:spPr>
        <p:txBody>
          <a:bodyPr wrap="square">
            <a:spAutoFit/>
          </a:bodyPr>
          <a:lstStyle/>
          <a:p>
            <a:pPr algn="just">
              <a:spcAft>
                <a:spcPts val="0"/>
              </a:spcAft>
            </a:pPr>
            <a:r>
              <a:rPr lang="en-US" sz="2400" dirty="0">
                <a:latin typeface="Tahoma" panose="020B0604030504040204" pitchFamily="34" charset="0"/>
                <a:ea typeface="Tahoma" panose="020B0604030504040204" pitchFamily="34" charset="0"/>
                <a:cs typeface="Tahoma" panose="020B0604030504040204" pitchFamily="34" charset="0"/>
              </a:rPr>
              <a:t>At </a:t>
            </a:r>
            <a:r>
              <a:rPr lang="en-US" sz="2400" dirty="0" smtClean="0">
                <a:latin typeface="Tahoma" panose="020B0604030504040204" pitchFamily="34" charset="0"/>
                <a:ea typeface="Tahoma" panose="020B0604030504040204" pitchFamily="34" charset="0"/>
                <a:cs typeface="Tahoma" panose="020B0604030504040204" pitchFamily="34" charset="0"/>
              </a:rPr>
              <a:t>Broadway Junior School, we offer a daily Breakfast Club!</a:t>
            </a:r>
          </a:p>
          <a:p>
            <a:pPr algn="just">
              <a:spcAft>
                <a:spcPts val="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r>
              <a:rPr lang="en-US" sz="2400" dirty="0">
                <a:latin typeface="Tahoma" panose="020B0604030504040204" pitchFamily="34" charset="0"/>
                <a:ea typeface="Tahoma" panose="020B0604030504040204" pitchFamily="34" charset="0"/>
                <a:cs typeface="Tahoma" panose="020B0604030504040204" pitchFamily="34" charset="0"/>
              </a:rPr>
              <a:t>A paid for Breakfast Club is available at 7.30am - £3 p/d or £10 p/w. </a:t>
            </a: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US" sz="2400" dirty="0">
              <a:effectLst/>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GB" sz="2400" dirty="0" smtClean="0">
                <a:effectLst/>
                <a:latin typeface="Tahoma" panose="020B0604030504040204" pitchFamily="34" charset="0"/>
                <a:ea typeface="Tahoma" panose="020B0604030504040204" pitchFamily="34" charset="0"/>
                <a:cs typeface="Tahoma" panose="020B0604030504040204" pitchFamily="34" charset="0"/>
              </a:rPr>
              <a:t>Our Breakfast Club is free as of 8.00am.</a:t>
            </a:r>
          </a:p>
          <a:p>
            <a:pPr algn="just">
              <a:spcAft>
                <a:spcPts val="0"/>
              </a:spcAft>
            </a:pPr>
            <a:endParaRPr lang="en-GB"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r>
              <a:rPr lang="en-GB" sz="2400" dirty="0" smtClean="0">
                <a:effectLst/>
                <a:latin typeface="Tahoma" panose="020B0604030504040204" pitchFamily="34" charset="0"/>
                <a:ea typeface="Tahoma" panose="020B0604030504040204" pitchFamily="34" charset="0"/>
                <a:cs typeface="Tahoma" panose="020B0604030504040204" pitchFamily="34" charset="0"/>
              </a:rPr>
              <a:t>Wraparound Care until 5.00pm (3-4pm = £5 / 3-5pm = £8)  </a:t>
            </a:r>
          </a:p>
          <a:p>
            <a:pPr algn="just">
              <a:spcAft>
                <a:spcPts val="0"/>
              </a:spcAft>
            </a:pPr>
            <a:endParaRPr lang="en-US" sz="24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GB" sz="2400"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Greggs Foundation | Phoenix Detached Youth Proje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178" y="152668"/>
            <a:ext cx="3176296" cy="128849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srcRect l="24661" r="24213"/>
          <a:stretch/>
        </p:blipFill>
        <p:spPr>
          <a:xfrm>
            <a:off x="72443" y="23271"/>
            <a:ext cx="2107788" cy="1658751"/>
          </a:xfrm>
          <a:prstGeom prst="rect">
            <a:avLst/>
          </a:prstGeom>
        </p:spPr>
      </p:pic>
    </p:spTree>
    <p:extLst>
      <p:ext uri="{BB962C8B-B14F-4D97-AF65-F5344CB8AC3E}">
        <p14:creationId xmlns:p14="http://schemas.microsoft.com/office/powerpoint/2010/main" val="3400500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89531" y="566058"/>
            <a:ext cx="3490892" cy="4708981"/>
          </a:xfrm>
          <a:prstGeom prst="rect">
            <a:avLst/>
          </a:prstGeom>
          <a:noFill/>
        </p:spPr>
        <p:txBody>
          <a:bodyPr wrap="none" rtlCol="0">
            <a:spAutoFit/>
          </a:bodyPr>
          <a:lstStyle/>
          <a:p>
            <a:r>
              <a:rPr lang="en-GB" sz="3200" u="sng" dirty="0" smtClean="0">
                <a:latin typeface="Tahoma" panose="020B0604030504040204" pitchFamily="34" charset="0"/>
                <a:ea typeface="Tahoma" panose="020B0604030504040204" pitchFamily="34" charset="0"/>
                <a:cs typeface="Tahoma" panose="020B0604030504040204" pitchFamily="34" charset="0"/>
              </a:rPr>
              <a:t>After School Clubs</a:t>
            </a:r>
          </a:p>
          <a:p>
            <a:endParaRPr lang="en-GB" sz="3200" u="sng" dirty="0">
              <a:latin typeface="Tahoma" panose="020B0604030504040204" pitchFamily="34" charset="0"/>
              <a:ea typeface="Tahoma" panose="020B0604030504040204" pitchFamily="34" charset="0"/>
              <a:cs typeface="Tahoma" panose="020B0604030504040204" pitchFamily="34" charset="0"/>
            </a:endParaRPr>
          </a:p>
          <a:p>
            <a:r>
              <a:rPr lang="en-GB"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£5 per half term</a:t>
            </a: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
        <p:nvSpPr>
          <p:cNvPr id="6" name="TextBox 5"/>
          <p:cNvSpPr txBox="1"/>
          <p:nvPr/>
        </p:nvSpPr>
        <p:spPr>
          <a:xfrm>
            <a:off x="489531" y="3198047"/>
            <a:ext cx="3003258" cy="2862322"/>
          </a:xfrm>
          <a:prstGeom prst="rect">
            <a:avLst/>
          </a:prstGeom>
          <a:noFill/>
        </p:spPr>
        <p:txBody>
          <a:bodyPr wrap="none" rtlCol="0">
            <a:spAutoFit/>
          </a:bodyPr>
          <a:lstStyle/>
          <a:p>
            <a:r>
              <a:rPr lang="en-GB" sz="3600" dirty="0" smtClean="0">
                <a:latin typeface="Tahoma" panose="020B0604030504040204" pitchFamily="34" charset="0"/>
                <a:ea typeface="Tahoma" panose="020B0604030504040204" pitchFamily="34" charset="0"/>
                <a:cs typeface="Tahoma" panose="020B0604030504040204" pitchFamily="34" charset="0"/>
              </a:rPr>
              <a:t>Netball </a:t>
            </a:r>
          </a:p>
          <a:p>
            <a:r>
              <a:rPr lang="en-GB" sz="3600" dirty="0" smtClean="0">
                <a:latin typeface="Tahoma" panose="020B0604030504040204" pitchFamily="34" charset="0"/>
                <a:ea typeface="Tahoma" panose="020B0604030504040204" pitchFamily="34" charset="0"/>
                <a:cs typeface="Tahoma" panose="020B0604030504040204" pitchFamily="34" charset="0"/>
              </a:rPr>
              <a:t>Arts &amp; Craft </a:t>
            </a:r>
          </a:p>
          <a:p>
            <a:r>
              <a:rPr lang="en-GB" sz="3600" dirty="0" smtClean="0">
                <a:latin typeface="Tahoma" panose="020B0604030504040204" pitchFamily="34" charset="0"/>
                <a:ea typeface="Tahoma" panose="020B0604030504040204" pitchFamily="34" charset="0"/>
                <a:cs typeface="Tahoma" panose="020B0604030504040204" pitchFamily="34" charset="0"/>
              </a:rPr>
              <a:t>Rugby </a:t>
            </a:r>
          </a:p>
          <a:p>
            <a:r>
              <a:rPr lang="en-GB" sz="3600" dirty="0" smtClean="0">
                <a:latin typeface="Tahoma" panose="020B0604030504040204" pitchFamily="34" charset="0"/>
                <a:ea typeface="Tahoma" panose="020B0604030504040204" pitchFamily="34" charset="0"/>
                <a:cs typeface="Tahoma" panose="020B0604030504040204" pitchFamily="34" charset="0"/>
              </a:rPr>
              <a:t>Mini Warriors </a:t>
            </a:r>
          </a:p>
          <a:p>
            <a:r>
              <a:rPr lang="en-GB" sz="3600" dirty="0" smtClean="0">
                <a:latin typeface="Tahoma" panose="020B0604030504040204" pitchFamily="34" charset="0"/>
                <a:ea typeface="Tahoma" panose="020B0604030504040204" pitchFamily="34" charset="0"/>
                <a:cs typeface="Tahoma" panose="020B0604030504040204" pitchFamily="34" charset="0"/>
              </a:rPr>
              <a:t>Football </a:t>
            </a:r>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3"/>
          <a:stretch>
            <a:fillRect/>
          </a:stretch>
        </p:blipFill>
        <p:spPr>
          <a:xfrm>
            <a:off x="4631516" y="174835"/>
            <a:ext cx="4601274" cy="1871947"/>
          </a:xfrm>
          <a:prstGeom prst="rect">
            <a:avLst/>
          </a:prstGeom>
        </p:spPr>
      </p:pic>
      <p:sp>
        <p:nvSpPr>
          <p:cNvPr id="8" name="TextBox 7"/>
          <p:cNvSpPr txBox="1"/>
          <p:nvPr/>
        </p:nvSpPr>
        <p:spPr>
          <a:xfrm>
            <a:off x="4473267" y="3198047"/>
            <a:ext cx="2839239" cy="2862322"/>
          </a:xfrm>
          <a:prstGeom prst="rect">
            <a:avLst/>
          </a:prstGeom>
          <a:noFill/>
        </p:spPr>
        <p:txBody>
          <a:bodyPr wrap="none" rtlCol="0">
            <a:spAutoFit/>
          </a:bodyPr>
          <a:lstStyle/>
          <a:p>
            <a:r>
              <a:rPr lang="en-US" sz="3600" dirty="0" smtClean="0">
                <a:latin typeface="Tahoma" panose="020B0604030504040204" pitchFamily="34" charset="0"/>
                <a:ea typeface="Tahoma" panose="020B0604030504040204" pitchFamily="34" charset="0"/>
                <a:cs typeface="Tahoma" panose="020B0604030504040204" pitchFamily="34" charset="0"/>
              </a:rPr>
              <a:t>Dance</a:t>
            </a:r>
          </a:p>
          <a:p>
            <a:r>
              <a:rPr lang="en-US" sz="3600" dirty="0" smtClean="0">
                <a:latin typeface="Tahoma" panose="020B0604030504040204" pitchFamily="34" charset="0"/>
                <a:ea typeface="Tahoma" panose="020B0604030504040204" pitchFamily="34" charset="0"/>
                <a:cs typeface="Tahoma" panose="020B0604030504040204" pitchFamily="34" charset="0"/>
              </a:rPr>
              <a:t>Cheerleading</a:t>
            </a:r>
          </a:p>
          <a:p>
            <a:r>
              <a:rPr lang="en-US" sz="3600" dirty="0" smtClean="0">
                <a:latin typeface="Tahoma" panose="020B0604030504040204" pitchFamily="34" charset="0"/>
                <a:ea typeface="Tahoma" panose="020B0604030504040204" pitchFamily="34" charset="0"/>
                <a:cs typeface="Tahoma" panose="020B0604030504040204" pitchFamily="34" charset="0"/>
              </a:rPr>
              <a:t>Fencing </a:t>
            </a:r>
          </a:p>
          <a:p>
            <a:r>
              <a:rPr lang="en-US" sz="3600" dirty="0" smtClean="0">
                <a:latin typeface="Tahoma" panose="020B0604030504040204" pitchFamily="34" charset="0"/>
                <a:ea typeface="Tahoma" panose="020B0604030504040204" pitchFamily="34" charset="0"/>
                <a:cs typeface="Tahoma" panose="020B0604030504040204" pitchFamily="34" charset="0"/>
              </a:rPr>
              <a:t>Basketball </a:t>
            </a:r>
          </a:p>
          <a:p>
            <a:r>
              <a:rPr lang="en-US" sz="3600" dirty="0" smtClean="0">
                <a:latin typeface="Tahoma" panose="020B0604030504040204" pitchFamily="34" charset="0"/>
                <a:ea typeface="Tahoma" panose="020B0604030504040204" pitchFamily="34" charset="0"/>
                <a:cs typeface="Tahoma" panose="020B0604030504040204" pitchFamily="34" charset="0"/>
              </a:rPr>
              <a:t>Cookery</a:t>
            </a:r>
            <a:endParaRPr lang="en-GB" sz="3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10258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010667" y="534587"/>
            <a:ext cx="1642373" cy="3724096"/>
          </a:xfrm>
          <a:prstGeom prst="rect">
            <a:avLst/>
          </a:prstGeom>
          <a:noFill/>
        </p:spPr>
        <p:txBody>
          <a:bodyPr wrap="none" rtlCol="0">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Reading</a:t>
            </a: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
        <p:nvSpPr>
          <p:cNvPr id="3" name="Rectangle 2"/>
          <p:cNvSpPr/>
          <p:nvPr/>
        </p:nvSpPr>
        <p:spPr>
          <a:xfrm>
            <a:off x="304800" y="1331558"/>
            <a:ext cx="9054109" cy="4989571"/>
          </a:xfrm>
          <a:prstGeom prst="rect">
            <a:avLst/>
          </a:prstGeom>
        </p:spPr>
        <p:txBody>
          <a:bodyPr wrap="square">
            <a:spAutoFit/>
          </a:bodyPr>
          <a:lstStyle/>
          <a:p>
            <a:pPr>
              <a:lnSpc>
                <a:spcPct val="119000"/>
              </a:lnSpc>
              <a:spcAft>
                <a:spcPts val="600"/>
              </a:spcAft>
            </a:pPr>
            <a:r>
              <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At Broadway Junior School, children are encouraged to develop a love for learning through rich, engaging texts and can access a wide range of quality texts in an engaging learning environment. </a:t>
            </a:r>
          </a:p>
          <a:p>
            <a:pPr>
              <a:lnSpc>
                <a:spcPct val="119000"/>
              </a:lnSpc>
              <a:spcAft>
                <a:spcPts val="600"/>
              </a:spcAft>
            </a:pPr>
            <a:endPar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r>
              <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Your children access our wide selection of books which are linked to Accelerated Reader. Children are assessed regularly and they can choose from a variety of books at their reading level.</a:t>
            </a:r>
          </a:p>
          <a:p>
            <a:pPr>
              <a:lnSpc>
                <a:spcPct val="119000"/>
              </a:lnSpc>
              <a:spcAft>
                <a:spcPts val="600"/>
              </a:spcAft>
            </a:pPr>
            <a:endParaRPr lang="en-US" sz="1100" kern="1400" dirty="0" smtClean="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a:p>
            <a:pPr lvl="0">
              <a:lnSpc>
                <a:spcPct val="119000"/>
              </a:lnSpc>
              <a:spcAft>
                <a:spcPts val="600"/>
              </a:spcAft>
            </a:pPr>
            <a:r>
              <a:rPr lang="en-US" kern="1400" dirty="0">
                <a:solidFill>
                  <a:srgbClr val="000000"/>
                </a:solidFill>
                <a:latin typeface="Tahoma" panose="020B0604030504040204" pitchFamily="34" charset="0"/>
                <a:ea typeface="Tahoma" panose="020B0604030504040204" pitchFamily="34" charset="0"/>
                <a:cs typeface="Tahoma" panose="020B0604030504040204" pitchFamily="34" charset="0"/>
              </a:rPr>
              <a:t>The children will bring books home to </a:t>
            </a:r>
            <a:r>
              <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share, please make use of our Reading </a:t>
            </a:r>
            <a:r>
              <a:rPr lang="en-US" kern="1400" dirty="0">
                <a:solidFill>
                  <a:srgbClr val="000000"/>
                </a:solidFill>
                <a:latin typeface="Tahoma" panose="020B0604030504040204" pitchFamily="34" charset="0"/>
                <a:ea typeface="Tahoma" panose="020B0604030504040204" pitchFamily="34" charset="0"/>
                <a:cs typeface="Tahoma" panose="020B0604030504040204" pitchFamily="34" charset="0"/>
              </a:rPr>
              <a:t>R</a:t>
            </a:r>
            <a:r>
              <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ecord </a:t>
            </a:r>
            <a:r>
              <a:rPr lang="en-US" kern="1400" dirty="0">
                <a:solidFill>
                  <a:srgbClr val="000000"/>
                </a:solidFill>
                <a:latin typeface="Tahoma" panose="020B0604030504040204" pitchFamily="34" charset="0"/>
                <a:ea typeface="Tahoma" panose="020B0604030504040204" pitchFamily="34" charset="0"/>
                <a:cs typeface="Tahoma" panose="020B0604030504040204" pitchFamily="34" charset="0"/>
              </a:rPr>
              <a:t>B</a:t>
            </a:r>
            <a:r>
              <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ooks. Reading with </a:t>
            </a:r>
            <a:r>
              <a:rPr lang="en-US" kern="1400" dirty="0">
                <a:solidFill>
                  <a:srgbClr val="000000"/>
                </a:solidFill>
                <a:latin typeface="Tahoma" panose="020B0604030504040204" pitchFamily="34" charset="0"/>
                <a:ea typeface="Tahoma" panose="020B0604030504040204" pitchFamily="34" charset="0"/>
                <a:cs typeface="Tahoma" panose="020B0604030504040204" pitchFamily="34" charset="0"/>
              </a:rPr>
              <a:t>children every day and talking to them about a wide variety of books, helps them to develop a love of books and a varied </a:t>
            </a:r>
            <a:r>
              <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vocabulary.  </a:t>
            </a:r>
          </a:p>
          <a:p>
            <a:pPr lvl="0">
              <a:lnSpc>
                <a:spcPct val="119000"/>
              </a:lnSpc>
              <a:spcAft>
                <a:spcPts val="600"/>
              </a:spcAft>
            </a:pPr>
            <a:endParaRPr lang="en-US" kern="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lvl="0">
              <a:lnSpc>
                <a:spcPct val="119000"/>
              </a:lnSpc>
              <a:spcAft>
                <a:spcPts val="600"/>
              </a:spcAft>
            </a:pPr>
            <a:r>
              <a:rPr lang="en-US"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There are many things that you can do to support your child at home! </a:t>
            </a:r>
            <a:endParaRPr lang="en-US" kern="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endParaRPr lang="en-GB" sz="1100" kern="1400" dirty="0">
              <a:ln>
                <a:noFill/>
              </a:ln>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10328737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562262-8D83-0507-F26B-E9AB990AF67E}"/>
              </a:ext>
            </a:extLst>
          </p:cNvPr>
          <p:cNvSpPr>
            <a:spLocks noGrp="1"/>
          </p:cNvSpPr>
          <p:nvPr>
            <p:ph type="title"/>
          </p:nvPr>
        </p:nvSpPr>
        <p:spPr>
          <a:xfrm>
            <a:off x="228600" y="256970"/>
            <a:ext cx="8616636" cy="1325563"/>
          </a:xfrm>
          <a:solidFill>
            <a:schemeClr val="bg1"/>
          </a:solidFill>
        </p:spPr>
        <p:txBody>
          <a:bodyPr/>
          <a:lstStyle/>
          <a:p>
            <a:pPr algn="ctr"/>
            <a:r>
              <a:rPr lang="en-GB" dirty="0">
                <a:latin typeface="Tahoma" panose="020B0604030504040204" pitchFamily="34" charset="0"/>
                <a:ea typeface="Tahoma" panose="020B0604030504040204" pitchFamily="34" charset="0"/>
                <a:cs typeface="Tahoma" panose="020B0604030504040204" pitchFamily="34" charset="0"/>
              </a:rPr>
              <a:t>Mathematics </a:t>
            </a:r>
          </a:p>
        </p:txBody>
      </p:sp>
      <p:sp>
        <p:nvSpPr>
          <p:cNvPr id="3" name="Content Placeholder 2">
            <a:extLst>
              <a:ext uri="{FF2B5EF4-FFF2-40B4-BE49-F238E27FC236}">
                <a16:creationId xmlns:a16="http://schemas.microsoft.com/office/drawing/2014/main" xmlns="" id="{A654DF25-FCE7-C0DC-39C6-75CE67C754D6}"/>
              </a:ext>
            </a:extLst>
          </p:cNvPr>
          <p:cNvSpPr>
            <a:spLocks noGrp="1"/>
          </p:cNvSpPr>
          <p:nvPr>
            <p:ph idx="1"/>
          </p:nvPr>
        </p:nvSpPr>
        <p:spPr>
          <a:xfrm>
            <a:off x="461727" y="1690688"/>
            <a:ext cx="8489768" cy="4351338"/>
          </a:xfrm>
          <a:solidFill>
            <a:schemeClr val="bg1"/>
          </a:solidFill>
        </p:spPr>
        <p:txBody>
          <a:bodyPr>
            <a:normAutofit/>
          </a:bodyPr>
          <a:lstStyle/>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Fluency in number – can children quickly recall number facts, at speed, with ‘automaticity’? </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E.G: 3 + 4 = 7 so 30 + 40 = 70 and 300 and 400 = 700 </a:t>
            </a:r>
          </a:p>
          <a:p>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E.G:</a:t>
            </a:r>
          </a:p>
          <a:p>
            <a:pPr marL="0" indent="0">
              <a:buNone/>
            </a:pP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2 x 3 = 6 so </a:t>
            </a:r>
            <a:r>
              <a:rPr lang="en-GB" dirty="0" smtClean="0">
                <a:solidFill>
                  <a:schemeClr val="tx1"/>
                </a:solidFill>
                <a:latin typeface="Tahoma" panose="020B0604030504040204" pitchFamily="34" charset="0"/>
                <a:ea typeface="Tahoma" panose="020B0604030504040204" pitchFamily="34" charset="0"/>
                <a:cs typeface="Tahoma" panose="020B0604030504040204" pitchFamily="34" charset="0"/>
              </a:rPr>
              <a:t>6 </a:t>
            </a:r>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 3 = 2 </a:t>
            </a:r>
          </a:p>
          <a:p>
            <a:pPr marL="0" indent="0">
              <a:buNone/>
            </a:pP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a:p>
            <a:r>
              <a:rPr lang="en-GB" dirty="0">
                <a:solidFill>
                  <a:schemeClr val="tx1"/>
                </a:solidFill>
                <a:latin typeface="Tahoma" panose="020B0604030504040204" pitchFamily="34" charset="0"/>
                <a:ea typeface="Tahoma" panose="020B0604030504040204" pitchFamily="34" charset="0"/>
                <a:cs typeface="Tahoma" panose="020B0604030504040204" pitchFamily="34" charset="0"/>
              </a:rPr>
              <a:t>Times Tables – knowing all multiplication facts, by heart, by Year 4 – Multiplication Tables Check (MTC). </a:t>
            </a:r>
          </a:p>
        </p:txBody>
      </p:sp>
      <p:pic>
        <p:nvPicPr>
          <p:cNvPr id="5" name="Picture 4">
            <a:extLst>
              <a:ext uri="{FF2B5EF4-FFF2-40B4-BE49-F238E27FC236}">
                <a16:creationId xmlns:a16="http://schemas.microsoft.com/office/drawing/2014/main" xmlns="" id="{BC6549EC-73B0-5CD7-C2F7-6BF648CCE286}"/>
              </a:ext>
            </a:extLst>
          </p:cNvPr>
          <p:cNvPicPr>
            <a:picLocks noChangeAspect="1"/>
          </p:cNvPicPr>
          <p:nvPr/>
        </p:nvPicPr>
        <p:blipFill>
          <a:blip r:embed="rId2"/>
          <a:stretch>
            <a:fillRect/>
          </a:stretch>
        </p:blipFill>
        <p:spPr>
          <a:xfrm>
            <a:off x="9227188" y="4735909"/>
            <a:ext cx="2560992" cy="1713468"/>
          </a:xfrm>
          <a:prstGeom prst="rect">
            <a:avLst/>
          </a:prstGeom>
        </p:spPr>
      </p:pic>
      <p:pic>
        <p:nvPicPr>
          <p:cNvPr id="1026" name="Picture 2" descr="Rainbow Multiplication Square">
            <a:extLst>
              <a:ext uri="{FF2B5EF4-FFF2-40B4-BE49-F238E27FC236}">
                <a16:creationId xmlns:a16="http://schemas.microsoft.com/office/drawing/2014/main" xmlns="" id="{B8D78EAC-2B99-8154-BBA4-C56B91A644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51495" y="735882"/>
            <a:ext cx="3112378" cy="3409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7267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Y4 Multiplication</a:t>
            </a:r>
            <a:endParaRPr lang="en-GB"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097699231"/>
              </p:ext>
            </p:extLst>
          </p:nvPr>
        </p:nvGraphicFramePr>
        <p:xfrm>
          <a:off x="320718" y="2378456"/>
          <a:ext cx="11447608" cy="3427984"/>
        </p:xfrm>
        <a:graphic>
          <a:graphicData uri="http://schemas.openxmlformats.org/drawingml/2006/table">
            <a:tbl>
              <a:tblPr firstRow="1" firstCol="1" bandRow="1"/>
              <a:tblGrid>
                <a:gridCol w="1387561"/>
                <a:gridCol w="1676210"/>
                <a:gridCol w="1676210"/>
                <a:gridCol w="1676210"/>
                <a:gridCol w="1677139"/>
                <a:gridCol w="1677139"/>
                <a:gridCol w="1677139"/>
              </a:tblGrid>
              <a:tr h="993099">
                <a:tc>
                  <a:txBody>
                    <a:bodyPr/>
                    <a:lstStyle/>
                    <a:p>
                      <a:pPr algn="ctr">
                        <a:lnSpc>
                          <a:spcPct val="107000"/>
                        </a:lnSpc>
                        <a:spcAft>
                          <a:spcPts val="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GB" sz="1600" b="1" kern="100">
                          <a:effectLst/>
                          <a:latin typeface="Tahoma" panose="020B0604030504040204" pitchFamily="34" charset="0"/>
                          <a:ea typeface="Calibri" panose="020F0502020204030204" pitchFamily="34" charset="0"/>
                          <a:cs typeface="Times New Roman" panose="02020603050405020304" pitchFamily="18" charset="0"/>
                        </a:rPr>
                        <a:t>MTC Check ‘23</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b="1" kern="100">
                          <a:effectLst/>
                          <a:latin typeface="Tahoma" panose="020B0604030504040204" pitchFamily="34" charset="0"/>
                          <a:ea typeface="Calibri" panose="020F0502020204030204" pitchFamily="34" charset="0"/>
                          <a:cs typeface="Times New Roman" panose="02020603050405020304" pitchFamily="18" charset="0"/>
                        </a:rPr>
                        <a:t>National Averages</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MTC Check ‘24</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National Averages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b="1" kern="100">
                          <a:effectLst/>
                          <a:latin typeface="Tahoma" panose="020B0604030504040204" pitchFamily="34" charset="0"/>
                          <a:ea typeface="Calibri" panose="020F0502020204030204" pitchFamily="34" charset="0"/>
                          <a:cs typeface="Times New Roman" panose="02020603050405020304" pitchFamily="18" charset="0"/>
                        </a:rPr>
                        <a:t>MTC Check ‘25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b="1" kern="100">
                          <a:effectLst/>
                          <a:latin typeface="Tahoma" panose="020B0604030504040204" pitchFamily="34" charset="0"/>
                          <a:ea typeface="Calibri" panose="020F0502020204030204" pitchFamily="34" charset="0"/>
                          <a:cs typeface="Times New Roman" panose="02020603050405020304" pitchFamily="18" charset="0"/>
                        </a:rPr>
                        <a:t>(Unvailidated)</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GB" sz="1600" b="1" kern="100" dirty="0">
                          <a:effectLst/>
                          <a:latin typeface="Tahoma" panose="020B0604030504040204" pitchFamily="34" charset="0"/>
                          <a:ea typeface="Calibri" panose="020F0502020204030204" pitchFamily="34" charset="0"/>
                          <a:cs typeface="Times New Roman" panose="02020603050405020304" pitchFamily="18" charset="0"/>
                        </a:rPr>
                        <a:t>National Averages</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720953">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Av </a:t>
                      </a:r>
                      <a:br>
                        <a:rPr lang="en-GB" sz="1600" kern="100">
                          <a:effectLst/>
                          <a:latin typeface="Tahoma" panose="020B0604030504040204" pitchFamily="34" charset="0"/>
                          <a:ea typeface="Calibri" panose="020F0502020204030204" pitchFamily="34" charset="0"/>
                          <a:cs typeface="Times New Roman" panose="02020603050405020304" pitchFamily="18" charset="0"/>
                        </a:rPr>
                      </a:br>
                      <a:r>
                        <a:rPr lang="en-GB" sz="1600" kern="100">
                          <a:effectLst/>
                          <a:latin typeface="Tahoma" panose="020B0604030504040204" pitchFamily="34" charset="0"/>
                          <a:ea typeface="Calibri" panose="020F0502020204030204" pitchFamily="34" charset="0"/>
                          <a:cs typeface="Times New Roman" panose="02020603050405020304" pitchFamily="18" charset="0"/>
                        </a:rPr>
                        <a:t>Score</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18.07</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20.2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21.2</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20.6</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22.1</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TBC</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796620">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br>
                        <a:rPr lang="en-GB" sz="1600" kern="100">
                          <a:effectLst/>
                          <a:latin typeface="Tahoma" panose="020B0604030504040204" pitchFamily="34" charset="0"/>
                          <a:ea typeface="Calibri" panose="020F0502020204030204" pitchFamily="34" charset="0"/>
                          <a:cs typeface="Times New Roman" panose="02020603050405020304" pitchFamily="18" charset="0"/>
                        </a:rPr>
                      </a:br>
                      <a:r>
                        <a:rPr lang="en-GB" sz="1600" kern="100">
                          <a:effectLst/>
                          <a:latin typeface="Tahoma" panose="020B0604030504040204" pitchFamily="34" charset="0"/>
                          <a:ea typeface="Calibri" panose="020F0502020204030204" pitchFamily="34" charset="0"/>
                          <a:cs typeface="Times New Roman" panose="02020603050405020304" pitchFamily="18" charset="0"/>
                        </a:rPr>
                        <a:t>(20+)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44%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highlight>
                            <a:srgbClr val="FFFF00"/>
                          </a:highlight>
                          <a:latin typeface="Tahoma" panose="020B0604030504040204" pitchFamily="34" charset="0"/>
                          <a:ea typeface="Calibri" panose="020F0502020204030204" pitchFamily="34" charset="0"/>
                          <a:cs typeface="Times New Roman" panose="02020603050405020304" pitchFamily="18" charset="0"/>
                        </a:rPr>
                        <a:t>PP – 45%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70%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highlight>
                            <a:srgbClr val="FFFF00"/>
                          </a:highlight>
                          <a:latin typeface="Tahoma" panose="020B0604030504040204" pitchFamily="34" charset="0"/>
                          <a:ea typeface="Calibri" panose="020F0502020204030204" pitchFamily="34" charset="0"/>
                          <a:cs typeface="Times New Roman" panose="02020603050405020304" pitchFamily="18" charset="0"/>
                        </a:rPr>
                        <a:t>PP – 56%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84%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highlight>
                            <a:srgbClr val="FFFF00"/>
                          </a:highlight>
                          <a:latin typeface="Tahoma" panose="020B0604030504040204" pitchFamily="34" charset="0"/>
                          <a:ea typeface="Calibri" panose="020F0502020204030204" pitchFamily="34" charset="0"/>
                          <a:cs typeface="Times New Roman" panose="02020603050405020304" pitchFamily="18" charset="0"/>
                        </a:rPr>
                        <a:t>PP – 85%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917312">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br>
                        <a:rPr lang="en-GB" sz="1600" kern="100">
                          <a:effectLst/>
                          <a:latin typeface="Tahoma" panose="020B0604030504040204" pitchFamily="34" charset="0"/>
                          <a:ea typeface="Calibri" panose="020F0502020204030204" pitchFamily="34" charset="0"/>
                          <a:cs typeface="Times New Roman" panose="02020603050405020304" pitchFamily="18" charset="0"/>
                        </a:rPr>
                      </a:br>
                      <a:r>
                        <a:rPr lang="en-GB" sz="1600" kern="100">
                          <a:effectLst/>
                          <a:latin typeface="Tahoma" panose="020B0604030504040204" pitchFamily="34" charset="0"/>
                          <a:ea typeface="Calibri" panose="020F0502020204030204" pitchFamily="34" charset="0"/>
                          <a:cs typeface="Times New Roman" panose="02020603050405020304" pitchFamily="18" charset="0"/>
                        </a:rPr>
                        <a:t>(25)</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20%</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highlight>
                            <a:srgbClr val="FFFF00"/>
                          </a:highlight>
                          <a:latin typeface="Tahoma" panose="020B0604030504040204" pitchFamily="34" charset="0"/>
                          <a:ea typeface="Calibri" panose="020F0502020204030204" pitchFamily="34" charset="0"/>
                          <a:cs typeface="Times New Roman" panose="02020603050405020304" pitchFamily="18" charset="0"/>
                        </a:rPr>
                        <a:t>PP – 19%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29%</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38%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highlight>
                            <a:srgbClr val="FFFF00"/>
                          </a:highlight>
                          <a:latin typeface="Tahoma" panose="020B0604030504040204" pitchFamily="34" charset="0"/>
                          <a:ea typeface="Calibri" panose="020F0502020204030204" pitchFamily="34" charset="0"/>
                          <a:cs typeface="Times New Roman" panose="02020603050405020304" pitchFamily="18" charset="0"/>
                        </a:rPr>
                        <a:t>PP – 34%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34%</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54%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latin typeface="Tahoma" panose="020B0604030504040204" pitchFamily="34" charset="0"/>
                          <a:ea typeface="Calibri" panose="020F0502020204030204" pitchFamily="34" charset="0"/>
                          <a:cs typeface="Times New Roman" panose="02020603050405020304" pitchFamily="18" charset="0"/>
                        </a:rPr>
                        <a:t>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en-GB" sz="1600" kern="100">
                          <a:effectLst/>
                          <a:highlight>
                            <a:srgbClr val="FFFF00"/>
                          </a:highlight>
                          <a:latin typeface="Tahoma" panose="020B0604030504040204" pitchFamily="34" charset="0"/>
                          <a:ea typeface="Calibri" panose="020F0502020204030204" pitchFamily="34" charset="0"/>
                          <a:cs typeface="Times New Roman" panose="02020603050405020304" pitchFamily="18" charset="0"/>
                        </a:rPr>
                        <a:t>PP – 55% ↑</a:t>
                      </a:r>
                      <a:endParaRPr lang="en-GB" sz="16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algn="ctr">
                        <a:lnSpc>
                          <a:spcPct val="107000"/>
                        </a:lnSpc>
                        <a:spcAft>
                          <a:spcPts val="0"/>
                        </a:spcAft>
                      </a:pPr>
                      <a:r>
                        <a:rPr lang="en-GB" sz="1600" kern="100" dirty="0">
                          <a:effectLst/>
                          <a:latin typeface="Tahoma" panose="020B0604030504040204" pitchFamily="34" charset="0"/>
                          <a:ea typeface="Calibri" panose="020F0502020204030204" pitchFamily="34" charset="0"/>
                          <a:cs typeface="Times New Roman" panose="02020603050405020304" pitchFamily="18" charset="0"/>
                        </a:rPr>
                        <a:t>TBC </a:t>
                      </a:r>
                      <a:endParaRPr lang="en-GB" sz="16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Tree>
    <p:extLst>
      <p:ext uri="{BB962C8B-B14F-4D97-AF65-F5344CB8AC3E}">
        <p14:creationId xmlns:p14="http://schemas.microsoft.com/office/powerpoint/2010/main" val="20590830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562262-8D83-0507-F26B-E9AB990AF67E}"/>
              </a:ext>
            </a:extLst>
          </p:cNvPr>
          <p:cNvSpPr>
            <a:spLocks noGrp="1"/>
          </p:cNvSpPr>
          <p:nvPr>
            <p:ph type="title"/>
          </p:nvPr>
        </p:nvSpPr>
        <p:spPr>
          <a:xfrm>
            <a:off x="228600" y="256970"/>
            <a:ext cx="8616636" cy="1325563"/>
          </a:xfrm>
          <a:solidFill>
            <a:schemeClr val="bg1"/>
          </a:solidFill>
        </p:spPr>
        <p:txBody>
          <a:bodyPr/>
          <a:lstStyle/>
          <a:p>
            <a:pPr algn="ctr"/>
            <a:r>
              <a:rPr lang="en-GB" dirty="0" smtClean="0">
                <a:latin typeface="Tahoma" panose="020B0604030504040204" pitchFamily="34" charset="0"/>
                <a:ea typeface="Tahoma" panose="020B0604030504040204" pitchFamily="34" charset="0"/>
                <a:cs typeface="Tahoma" panose="020B0604030504040204" pitchFamily="34" charset="0"/>
              </a:rPr>
              <a:t>Our Curriculum</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5"/>
          <p:cNvPicPr>
            <a:picLocks noChangeAspect="1"/>
          </p:cNvPicPr>
          <p:nvPr/>
        </p:nvPicPr>
        <p:blipFill>
          <a:blip r:embed="rId2"/>
          <a:stretch>
            <a:fillRect/>
          </a:stretch>
        </p:blipFill>
        <p:spPr>
          <a:xfrm>
            <a:off x="228600" y="919751"/>
            <a:ext cx="5685576" cy="3496605"/>
          </a:xfrm>
          <a:prstGeom prst="rect">
            <a:avLst/>
          </a:prstGeom>
        </p:spPr>
      </p:pic>
      <p:pic>
        <p:nvPicPr>
          <p:cNvPr id="7" name="Picture 6"/>
          <p:cNvPicPr>
            <a:picLocks noChangeAspect="1"/>
          </p:cNvPicPr>
          <p:nvPr/>
        </p:nvPicPr>
        <p:blipFill>
          <a:blip r:embed="rId3"/>
          <a:stretch>
            <a:fillRect/>
          </a:stretch>
        </p:blipFill>
        <p:spPr>
          <a:xfrm>
            <a:off x="7987702" y="919751"/>
            <a:ext cx="3676650" cy="5276850"/>
          </a:xfrm>
          <a:prstGeom prst="rect">
            <a:avLst/>
          </a:prstGeom>
        </p:spPr>
      </p:pic>
      <p:pic>
        <p:nvPicPr>
          <p:cNvPr id="8" name="Picture 7"/>
          <p:cNvPicPr>
            <a:picLocks noChangeAspect="1"/>
          </p:cNvPicPr>
          <p:nvPr/>
        </p:nvPicPr>
        <p:blipFill>
          <a:blip r:embed="rId4"/>
          <a:stretch>
            <a:fillRect/>
          </a:stretch>
        </p:blipFill>
        <p:spPr>
          <a:xfrm>
            <a:off x="2525917" y="3030659"/>
            <a:ext cx="5111294" cy="3537111"/>
          </a:xfrm>
          <a:prstGeom prst="rect">
            <a:avLst/>
          </a:prstGeom>
        </p:spPr>
      </p:pic>
      <p:sp>
        <p:nvSpPr>
          <p:cNvPr id="3" name="Bent-Up Arrow 2"/>
          <p:cNvSpPr/>
          <p:nvPr/>
        </p:nvSpPr>
        <p:spPr>
          <a:xfrm rot="5400000">
            <a:off x="1013254" y="4309264"/>
            <a:ext cx="1169773" cy="1383957"/>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ight Arrow 3"/>
          <p:cNvSpPr/>
          <p:nvPr/>
        </p:nvSpPr>
        <p:spPr>
          <a:xfrm>
            <a:off x="7305495" y="3205827"/>
            <a:ext cx="1540476" cy="6837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9713388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912" y="426720"/>
            <a:ext cx="7640383" cy="13208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Mental Health &amp; Wellbeing </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hester Le Street CE Primary School - My Happy Min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 y="1379768"/>
            <a:ext cx="5839693" cy="41273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ealthy Heads Team - Sunderland Health &amp; Wellness Hub"/>
          <p:cNvPicPr>
            <a:picLocks noChangeAspect="1" noChangeArrowheads="1"/>
          </p:cNvPicPr>
          <p:nvPr/>
        </p:nvPicPr>
        <p:blipFill rotWithShape="1">
          <a:blip r:embed="rId3">
            <a:extLst>
              <a:ext uri="{28A0092B-C50C-407E-A947-70E740481C1C}">
                <a14:useLocalDpi xmlns:a14="http://schemas.microsoft.com/office/drawing/2010/main" val="0"/>
              </a:ext>
            </a:extLst>
          </a:blip>
          <a:srcRect t="26861"/>
          <a:stretch/>
        </p:blipFill>
        <p:spPr bwMode="auto">
          <a:xfrm>
            <a:off x="6433311" y="2346850"/>
            <a:ext cx="3291967" cy="24077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HS London"/>
          <p:cNvPicPr>
            <a:picLocks noChangeAspect="1" noChangeArrowheads="1"/>
          </p:cNvPicPr>
          <p:nvPr/>
        </p:nvPicPr>
        <p:blipFill rotWithShape="1">
          <a:blip r:embed="rId4">
            <a:extLst>
              <a:ext uri="{28A0092B-C50C-407E-A947-70E740481C1C}">
                <a14:useLocalDpi xmlns:a14="http://schemas.microsoft.com/office/drawing/2010/main" val="0"/>
              </a:ext>
            </a:extLst>
          </a:blip>
          <a:srcRect t="27860" b="28619"/>
          <a:stretch/>
        </p:blipFill>
        <p:spPr bwMode="auto">
          <a:xfrm>
            <a:off x="7007731" y="1281176"/>
            <a:ext cx="2143125" cy="93268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Tree>
    <p:extLst>
      <p:ext uri="{BB962C8B-B14F-4D97-AF65-F5344CB8AC3E}">
        <p14:creationId xmlns:p14="http://schemas.microsoft.com/office/powerpoint/2010/main" val="27761367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1014702" y="2792001"/>
            <a:ext cx="4322499" cy="1320800"/>
          </a:xfrm>
        </p:spPr>
        <p:txBody>
          <a:bodyPr/>
          <a:lstStyle/>
          <a:p>
            <a:pPr algn="ctr"/>
            <a:r>
              <a:rPr lang="en-US" dirty="0" smtClean="0">
                <a:latin typeface="Tahoma" panose="020B0604030504040204" pitchFamily="34" charset="0"/>
                <a:ea typeface="Tahoma" panose="020B0604030504040204" pitchFamily="34" charset="0"/>
                <a:cs typeface="Tahoma" panose="020B0604030504040204" pitchFamily="34" charset="0"/>
              </a:rPr>
              <a:t>Positive Playtimes </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descr="Home - Outdoor Play And Learn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90312" y="71882"/>
            <a:ext cx="2158039" cy="2039043"/>
          </a:xfrm>
          <a:prstGeom prst="rect">
            <a:avLst/>
          </a:prstGeom>
          <a:noFill/>
          <a:ln>
            <a:noFill/>
          </a:ln>
        </p:spPr>
      </p:pic>
      <p:pic>
        <p:nvPicPr>
          <p:cNvPr id="3" name="Picture 2"/>
          <p:cNvPicPr>
            <a:picLocks noChangeAspect="1"/>
          </p:cNvPicPr>
          <p:nvPr/>
        </p:nvPicPr>
        <p:blipFill>
          <a:blip r:embed="rId3"/>
          <a:stretch>
            <a:fillRect/>
          </a:stretch>
        </p:blipFill>
        <p:spPr>
          <a:xfrm>
            <a:off x="1911430" y="0"/>
            <a:ext cx="6772085" cy="6761038"/>
          </a:xfrm>
          <a:prstGeom prst="rect">
            <a:avLst/>
          </a:prstGeom>
        </p:spPr>
      </p:pic>
      <p:sp>
        <p:nvSpPr>
          <p:cNvPr id="7" name="Star: 7 Points 5">
            <a:extLst>
              <a:ext uri="{FF2B5EF4-FFF2-40B4-BE49-F238E27FC236}">
                <a16:creationId xmlns:a16="http://schemas.microsoft.com/office/drawing/2014/main" xmlns="" id="{DFB494B4-0E52-9F4C-9D33-4D913DD934DD}"/>
              </a:ext>
            </a:extLst>
          </p:cNvPr>
          <p:cNvSpPr/>
          <p:nvPr/>
        </p:nvSpPr>
        <p:spPr>
          <a:xfrm>
            <a:off x="8787998" y="3694176"/>
            <a:ext cx="3260353" cy="2929784"/>
          </a:xfrm>
          <a:prstGeom prst="star7">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endParaRPr>
          </a:p>
          <a:p>
            <a:pPr algn="ctr"/>
            <a:r>
              <a:rPr lang="en-GB" sz="2400"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Golden Welly Award</a:t>
            </a:r>
          </a:p>
        </p:txBody>
      </p:sp>
    </p:spTree>
    <p:extLst>
      <p:ext uri="{BB962C8B-B14F-4D97-AF65-F5344CB8AC3E}">
        <p14:creationId xmlns:p14="http://schemas.microsoft.com/office/powerpoint/2010/main" val="4084376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91" y="131805"/>
            <a:ext cx="4158277" cy="1320800"/>
          </a:xfrm>
        </p:spPr>
        <p:txBody>
          <a:bodyPr/>
          <a:lstStyle/>
          <a:p>
            <a:r>
              <a:rPr lang="en-GB" dirty="0" smtClean="0">
                <a:latin typeface="Tahoma" panose="020B0604030504040204" pitchFamily="34" charset="0"/>
                <a:ea typeface="Tahoma" panose="020B0604030504040204" pitchFamily="34" charset="0"/>
                <a:cs typeface="Tahoma" panose="020B0604030504040204" pitchFamily="34" charset="0"/>
              </a:rPr>
              <a:t>Planned Projects </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13944" y="1081970"/>
            <a:ext cx="9355248" cy="5324535"/>
          </a:xfrm>
          <a:prstGeom prst="rect">
            <a:avLst/>
          </a:prstGeom>
          <a:noFill/>
        </p:spPr>
        <p:txBody>
          <a:bodyPr wrap="square" rtlCol="0">
            <a:spAutoFit/>
          </a:bodyPr>
          <a:lstStyle/>
          <a:p>
            <a:pPr marL="342900" indent="-34290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Full classroom refurbishments – children will return to new furniture and carpets</a:t>
            </a:r>
          </a:p>
          <a:p>
            <a:endParaRPr lang="en-US" sz="2000" dirty="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Classroom ‘</a:t>
            </a:r>
            <a:r>
              <a:rPr lang="en-US" sz="2000" dirty="0" err="1" smtClean="0">
                <a:latin typeface="Tahoma" panose="020B0604030504040204" pitchFamily="34" charset="0"/>
                <a:ea typeface="Tahoma" panose="020B0604030504040204" pitchFamily="34" charset="0"/>
                <a:cs typeface="Tahoma" panose="020B0604030504040204" pitchFamily="34" charset="0"/>
              </a:rPr>
              <a:t>cosy</a:t>
            </a:r>
            <a:r>
              <a:rPr lang="en-US" sz="2000" dirty="0" smtClean="0">
                <a:latin typeface="Tahoma" panose="020B0604030504040204" pitchFamily="34" charset="0"/>
                <a:ea typeface="Tahoma" panose="020B0604030504040204" pitchFamily="34" charset="0"/>
                <a:cs typeface="Tahoma" panose="020B0604030504040204" pitchFamily="34" charset="0"/>
              </a:rPr>
              <a:t> corners’</a:t>
            </a:r>
          </a:p>
          <a:p>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Hall floor refurbishment – a ‘spruce up’</a:t>
            </a:r>
            <a:endParaRPr lang="en-US"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 </a:t>
            </a:r>
          </a:p>
          <a:p>
            <a:pPr marL="342900" indent="-34290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Bus spray painting – linked to our school’s work re. </a:t>
            </a:r>
            <a:r>
              <a:rPr lang="en-US" sz="2000" dirty="0" err="1" smtClean="0">
                <a:latin typeface="Tahoma" panose="020B0604030504040204" pitchFamily="34" charset="0"/>
                <a:ea typeface="Tahoma" panose="020B0604030504040204" pitchFamily="34" charset="0"/>
                <a:cs typeface="Tahoma" panose="020B0604030504040204" pitchFamily="34" charset="0"/>
              </a:rPr>
              <a:t>Artsmark</a:t>
            </a:r>
            <a:r>
              <a:rPr lang="en-US" sz="2000" dirty="0">
                <a:latin typeface="Tahoma" panose="020B0604030504040204" pitchFamily="34" charset="0"/>
                <a:ea typeface="Tahoma" panose="020B0604030504040204" pitchFamily="34" charset="0"/>
                <a:cs typeface="Tahoma" panose="020B0604030504040204" pitchFamily="34" charset="0"/>
              </a:rPr>
              <a:t> </a:t>
            </a:r>
            <a:endParaRPr lang="en-US" sz="2000" dirty="0" smtClean="0">
              <a:solidFill>
                <a:schemeClr val="accent2"/>
              </a:solidFill>
              <a:latin typeface="Tahoma" panose="020B0604030504040204" pitchFamily="34" charset="0"/>
              <a:ea typeface="Tahoma" panose="020B0604030504040204" pitchFamily="34" charset="0"/>
              <a:cs typeface="Tahoma" panose="020B0604030504040204" pitchFamily="34" charset="0"/>
            </a:endParaRPr>
          </a:p>
          <a:p>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External works</a:t>
            </a:r>
          </a:p>
          <a:p>
            <a:endParaRPr lang="en-US" sz="2000" dirty="0" smtClean="0">
              <a:latin typeface="Tahoma" panose="020B0604030504040204" pitchFamily="34" charset="0"/>
              <a:ea typeface="Tahoma" panose="020B0604030504040204" pitchFamily="34" charset="0"/>
              <a:cs typeface="Tahoma" panose="020B0604030504040204" pitchFamily="34" charset="0"/>
            </a:endParaRPr>
          </a:p>
          <a:p>
            <a:pPr marL="342900" indent="-342900">
              <a:buFont typeface="Arial" panose="020B0604020202020204" pitchFamily="34" charset="0"/>
              <a:buChar char="•"/>
            </a:pPr>
            <a:r>
              <a:rPr lang="en-US" sz="2000" dirty="0" smtClean="0">
                <a:latin typeface="Tahoma" panose="020B0604030504040204" pitchFamily="34" charset="0"/>
                <a:ea typeface="Tahoma" panose="020B0604030504040204" pitchFamily="34" charset="0"/>
                <a:cs typeface="Tahoma" panose="020B0604030504040204" pitchFamily="34" charset="0"/>
              </a:rPr>
              <a:t>Ongoing partnership with Sir Tom Cowie Trust – funded school visits</a:t>
            </a:r>
            <a:r>
              <a:rPr lang="en-US" sz="2000" dirty="0">
                <a:latin typeface="Tahoma" panose="020B0604030504040204" pitchFamily="34" charset="0"/>
                <a:ea typeface="Tahoma" panose="020B0604030504040204" pitchFamily="34" charset="0"/>
                <a:cs typeface="Tahoma" panose="020B0604030504040204" pitchFamily="34" charset="0"/>
              </a:rPr>
              <a:t> </a:t>
            </a:r>
            <a:r>
              <a:rPr lang="en-US" sz="2000" dirty="0" smtClean="0">
                <a:latin typeface="Tahoma" panose="020B0604030504040204" pitchFamily="34" charset="0"/>
                <a:ea typeface="Tahoma" panose="020B0604030504040204" pitchFamily="34" charset="0"/>
                <a:cs typeface="Tahoma" panose="020B0604030504040204" pitchFamily="34" charset="0"/>
              </a:rPr>
              <a:t/>
            </a:r>
            <a:br>
              <a:rPr lang="en-US" sz="2000" dirty="0" smtClean="0">
                <a:latin typeface="Tahoma" panose="020B0604030504040204" pitchFamily="34" charset="0"/>
                <a:ea typeface="Tahoma" panose="020B0604030504040204" pitchFamily="34" charset="0"/>
                <a:cs typeface="Tahoma" panose="020B0604030504040204" pitchFamily="34" charset="0"/>
              </a:rPr>
            </a:br>
            <a:endParaRPr lang="en-US" sz="2000" dirty="0" smtClean="0">
              <a:latin typeface="Tahoma" panose="020B0604030504040204" pitchFamily="34" charset="0"/>
              <a:ea typeface="Tahoma" panose="020B0604030504040204" pitchFamily="34" charset="0"/>
              <a:cs typeface="Tahoma" panose="020B0604030504040204" pitchFamily="34" charset="0"/>
            </a:endParaRPr>
          </a:p>
          <a:p>
            <a:r>
              <a:rPr lang="en-US" sz="2000" dirty="0" smtClean="0">
                <a:latin typeface="Tahoma" panose="020B0604030504040204" pitchFamily="34" charset="0"/>
                <a:ea typeface="Tahoma" panose="020B0604030504040204" pitchFamily="34" charset="0"/>
                <a:cs typeface="Tahoma" panose="020B0604030504040204" pitchFamily="34" charset="0"/>
              </a:rPr>
              <a:t>This year, we have already refurbished our school library, painted the front of the school, fitted new classroom technology, </a:t>
            </a:r>
            <a:r>
              <a:rPr lang="en-US" sz="2000" dirty="0" err="1" smtClean="0">
                <a:latin typeface="Tahoma" panose="020B0604030504040204" pitchFamily="34" charset="0"/>
                <a:ea typeface="Tahoma" panose="020B0604030504040204" pitchFamily="34" charset="0"/>
                <a:cs typeface="Tahoma" panose="020B0604030504040204" pitchFamily="34" charset="0"/>
              </a:rPr>
              <a:t>revitalised</a:t>
            </a:r>
            <a:r>
              <a:rPr lang="en-US" sz="2000" dirty="0" smtClean="0">
                <a:latin typeface="Tahoma" panose="020B0604030504040204" pitchFamily="34" charset="0"/>
                <a:ea typeface="Tahoma" panose="020B0604030504040204" pitchFamily="34" charset="0"/>
                <a:cs typeface="Tahoma" panose="020B0604030504040204" pitchFamily="34" charset="0"/>
              </a:rPr>
              <a:t> and enhanced our play spaces… there’s so much more to come! </a:t>
            </a:r>
          </a:p>
          <a:p>
            <a:pPr marL="342900" indent="-342900">
              <a:buFont typeface="Arial" panose="020B0604020202020204" pitchFamily="34" charset="0"/>
              <a:buChar char="•"/>
            </a:pP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Tree>
    <p:extLst>
      <p:ext uri="{BB962C8B-B14F-4D97-AF65-F5344CB8AC3E}">
        <p14:creationId xmlns:p14="http://schemas.microsoft.com/office/powerpoint/2010/main" val="20306506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6" y="239485"/>
            <a:ext cx="1561847" cy="1894114"/>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602" y="2615246"/>
            <a:ext cx="4643331" cy="2018196"/>
          </a:xfrm>
          <a:prstGeom prst="rect">
            <a:avLst/>
          </a:prstGeom>
        </p:spPr>
      </p:pic>
      <p:pic>
        <p:nvPicPr>
          <p:cNvPr id="4" name="Picture 3"/>
          <p:cNvPicPr>
            <a:picLocks noChangeAspect="1"/>
          </p:cNvPicPr>
          <p:nvPr/>
        </p:nvPicPr>
        <p:blipFill>
          <a:blip r:embed="rId4"/>
          <a:stretch>
            <a:fillRect/>
          </a:stretch>
        </p:blipFill>
        <p:spPr>
          <a:xfrm>
            <a:off x="946053" y="1425083"/>
            <a:ext cx="3065846" cy="4398522"/>
          </a:xfrm>
          <a:prstGeom prst="rect">
            <a:avLst/>
          </a:prstGeom>
        </p:spPr>
      </p:pic>
    </p:spTree>
    <p:extLst>
      <p:ext uri="{BB962C8B-B14F-4D97-AF65-F5344CB8AC3E}">
        <p14:creationId xmlns:p14="http://schemas.microsoft.com/office/powerpoint/2010/main" val="4491241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645810" y="566058"/>
            <a:ext cx="2125903" cy="3724096"/>
          </a:xfrm>
          <a:prstGeom prst="rect">
            <a:avLst/>
          </a:prstGeom>
          <a:noFill/>
        </p:spPr>
        <p:txBody>
          <a:bodyPr wrap="none" rtlCol="0">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Homework</a:t>
            </a: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
        <p:nvSpPr>
          <p:cNvPr id="3" name="Rectangle 2"/>
          <p:cNvSpPr/>
          <p:nvPr/>
        </p:nvSpPr>
        <p:spPr>
          <a:xfrm>
            <a:off x="397165" y="1254202"/>
            <a:ext cx="11889590" cy="6502229"/>
          </a:xfrm>
          <a:prstGeom prst="rect">
            <a:avLst/>
          </a:prstGeom>
        </p:spPr>
        <p:txBody>
          <a:bodyPr wrap="square">
            <a:spAutoFit/>
          </a:bodyPr>
          <a:lstStyle/>
          <a:p>
            <a:pPr>
              <a:lnSpc>
                <a:spcPct val="119000"/>
              </a:lnSpc>
              <a:spcAft>
                <a:spcPts val="600"/>
              </a:spcAft>
            </a:pPr>
            <a:r>
              <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Regular reading</a:t>
            </a:r>
          </a:p>
          <a:p>
            <a:pPr>
              <a:lnSpc>
                <a:spcPct val="119000"/>
              </a:lnSpc>
              <a:spcAft>
                <a:spcPts val="600"/>
              </a:spcAft>
            </a:pPr>
            <a:endPar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r>
              <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Spellings</a:t>
            </a:r>
          </a:p>
          <a:p>
            <a:pPr>
              <a:lnSpc>
                <a:spcPct val="119000"/>
              </a:lnSpc>
              <a:spcAft>
                <a:spcPts val="600"/>
              </a:spcAft>
            </a:pPr>
            <a:endPar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r>
              <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Project work</a:t>
            </a:r>
          </a:p>
          <a:p>
            <a:pPr>
              <a:lnSpc>
                <a:spcPct val="119000"/>
              </a:lnSpc>
              <a:spcAft>
                <a:spcPts val="600"/>
              </a:spcAft>
            </a:pPr>
            <a:endPar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r>
              <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rPr>
              <a:t>TTRS - </a:t>
            </a:r>
            <a:r>
              <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https://ttrockstars.com</a:t>
            </a:r>
            <a:r>
              <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hlinkClick r:id="rId3"/>
              </a:rPr>
              <a:t>/</a:t>
            </a:r>
            <a:endPar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endPar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r>
              <a:rPr lang="en-US" sz="2800" kern="1400" dirty="0" err="1" smtClean="0">
                <a:solidFill>
                  <a:srgbClr val="000000"/>
                </a:solidFill>
                <a:latin typeface="Tahoma" panose="020B0604030504040204" pitchFamily="34" charset="0"/>
                <a:ea typeface="Tahoma" panose="020B0604030504040204" pitchFamily="34" charset="0"/>
                <a:cs typeface="Tahoma" panose="020B0604030504040204" pitchFamily="34" charset="0"/>
              </a:rPr>
              <a:t>Sumdog</a:t>
            </a:r>
            <a:r>
              <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hlinkClick r:id="rId4"/>
              </a:rPr>
              <a:t>https://www.sumdog.com</a:t>
            </a:r>
            <a:r>
              <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hlinkClick r:id="rId4"/>
              </a:rPr>
              <a:t>/</a:t>
            </a:r>
            <a:endParaRPr lang="en-US" sz="2800" kern="1400" dirty="0" smtClean="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endParaRPr lang="en-US" sz="2800" kern="1400" dirty="0">
              <a:solidFill>
                <a:srgbClr val="000000"/>
              </a:solidFill>
              <a:latin typeface="Tahoma" panose="020B0604030504040204" pitchFamily="34" charset="0"/>
              <a:ea typeface="Tahoma" panose="020B0604030504040204" pitchFamily="34" charset="0"/>
              <a:cs typeface="Tahoma" panose="020B0604030504040204" pitchFamily="34" charset="0"/>
            </a:endParaRPr>
          </a:p>
          <a:p>
            <a:pPr>
              <a:lnSpc>
                <a:spcPct val="119000"/>
              </a:lnSpc>
              <a:spcAft>
                <a:spcPts val="600"/>
              </a:spcAft>
            </a:pPr>
            <a:endParaRPr lang="en-GB" sz="2800" kern="1400" dirty="0">
              <a:ln>
                <a:noFill/>
              </a:ln>
              <a:solidFill>
                <a:srgbClr val="000000"/>
              </a:solidFill>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040741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645810" y="566058"/>
            <a:ext cx="184731" cy="3724096"/>
          </a:xfrm>
          <a:prstGeom prst="rect">
            <a:avLst/>
          </a:prstGeom>
          <a:noFill/>
        </p:spPr>
        <p:txBody>
          <a:bodyPr wrap="none" rtlCol="0">
            <a:spAutoFit/>
          </a:bodyPr>
          <a:lstStyle/>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
        <p:nvSpPr>
          <p:cNvPr id="6" name="TextBox 5"/>
          <p:cNvSpPr txBox="1"/>
          <p:nvPr/>
        </p:nvSpPr>
        <p:spPr>
          <a:xfrm>
            <a:off x="304800" y="816794"/>
            <a:ext cx="9355248" cy="5632311"/>
          </a:xfrm>
          <a:prstGeom prst="rect">
            <a:avLst/>
          </a:prstGeom>
          <a:noFill/>
        </p:spPr>
        <p:txBody>
          <a:bodyPr wrap="square" rtlCol="0">
            <a:spAutoFit/>
          </a:bodyPr>
          <a:lstStyle/>
          <a:p>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u="sng" dirty="0" smtClean="0">
                <a:latin typeface="Tahoma" panose="020B0604030504040204" pitchFamily="34" charset="0"/>
                <a:ea typeface="Tahoma" panose="020B0604030504040204" pitchFamily="34" charset="0"/>
                <a:cs typeface="Tahoma" panose="020B0604030504040204" pitchFamily="34" charset="0"/>
              </a:rPr>
              <a:t>Dinner Money</a:t>
            </a:r>
            <a:r>
              <a:rPr lang="en-GB" sz="2400" dirty="0" smtClean="0">
                <a:latin typeface="Tahoma" panose="020B0604030504040204" pitchFamily="34" charset="0"/>
                <a:ea typeface="Tahoma" panose="020B0604030504040204" pitchFamily="34" charset="0"/>
                <a:cs typeface="Tahoma" panose="020B0604030504040204" pitchFamily="34" charset="0"/>
              </a:rPr>
              <a:t> - </a:t>
            </a:r>
            <a:r>
              <a:rPr lang="en-US" sz="2400" dirty="0" smtClean="0">
                <a:latin typeface="Tahoma" panose="020B0604030504040204" pitchFamily="34" charset="0"/>
                <a:ea typeface="Tahoma" panose="020B0604030504040204" pitchFamily="34" charset="0"/>
                <a:cs typeface="Tahoma" panose="020B0604030504040204" pitchFamily="34" charset="0"/>
              </a:rPr>
              <a:t>Online </a:t>
            </a:r>
            <a:r>
              <a:rPr lang="en-US" sz="2400" dirty="0">
                <a:latin typeface="Tahoma" panose="020B0604030504040204" pitchFamily="34" charset="0"/>
                <a:ea typeface="Tahoma" panose="020B0604030504040204" pitchFamily="34" charset="0"/>
                <a:cs typeface="Tahoma" panose="020B0604030504040204" pitchFamily="34" charset="0"/>
              </a:rPr>
              <a:t>school payment system (</a:t>
            </a:r>
            <a:r>
              <a:rPr lang="en-US" sz="2400" dirty="0" err="1">
                <a:latin typeface="Tahoma" panose="020B0604030504040204" pitchFamily="34" charset="0"/>
                <a:ea typeface="Tahoma" panose="020B0604030504040204" pitchFamily="34" charset="0"/>
                <a:cs typeface="Tahoma" panose="020B0604030504040204" pitchFamily="34" charset="0"/>
              </a:rPr>
              <a:t>SchoolMoney</a:t>
            </a:r>
            <a:r>
              <a:rPr lang="en-US" sz="2400" dirty="0">
                <a:latin typeface="Tahoma" panose="020B0604030504040204" pitchFamily="34" charset="0"/>
                <a:ea typeface="Tahoma" panose="020B0604030504040204" pitchFamily="34" charset="0"/>
                <a:cs typeface="Tahoma" panose="020B0604030504040204" pitchFamily="34" charset="0"/>
              </a:rPr>
              <a:t>) </a:t>
            </a:r>
            <a:endParaRPr lang="en-US" sz="2400" dirty="0" smtClean="0">
              <a:latin typeface="Tahoma" panose="020B0604030504040204" pitchFamily="34" charset="0"/>
              <a:ea typeface="Tahoma" panose="020B0604030504040204" pitchFamily="34" charset="0"/>
              <a:cs typeface="Tahoma" panose="020B0604030504040204" pitchFamily="34" charset="0"/>
            </a:endParaRPr>
          </a:p>
          <a:p>
            <a:endParaRPr lang="en-US" sz="2400" dirty="0">
              <a:latin typeface="Tahoma" panose="020B0604030504040204" pitchFamily="34" charset="0"/>
              <a:ea typeface="Tahoma" panose="020B0604030504040204" pitchFamily="34" charset="0"/>
              <a:cs typeface="Tahoma" panose="020B0604030504040204" pitchFamily="34" charset="0"/>
            </a:endParaRPr>
          </a:p>
          <a:p>
            <a:r>
              <a:rPr lang="en-US" sz="2400" dirty="0" smtClean="0">
                <a:latin typeface="Tahoma" panose="020B0604030504040204" pitchFamily="34" charset="0"/>
                <a:ea typeface="Tahoma" panose="020B0604030504040204" pitchFamily="34" charset="0"/>
                <a:cs typeface="Tahoma" panose="020B0604030504040204" pitchFamily="34" charset="0"/>
              </a:rPr>
              <a:t>If you think that you are entitled to Free School Meals, visit the link in your welcome pack to apply.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u="sng" dirty="0" smtClean="0">
                <a:latin typeface="Tahoma" panose="020B0604030504040204" pitchFamily="34" charset="0"/>
                <a:ea typeface="Tahoma" panose="020B0604030504040204" pitchFamily="34" charset="0"/>
                <a:cs typeface="Tahoma" panose="020B0604030504040204" pitchFamily="34" charset="0"/>
              </a:rPr>
              <a:t>Medical needs </a:t>
            </a:r>
            <a:r>
              <a:rPr lang="en-GB" sz="2400" dirty="0" smtClean="0">
                <a:latin typeface="Tahoma" panose="020B0604030504040204" pitchFamily="34" charset="0"/>
                <a:ea typeface="Tahoma" panose="020B0604030504040204" pitchFamily="34" charset="0"/>
                <a:cs typeface="Tahoma" panose="020B0604030504040204" pitchFamily="34" charset="0"/>
              </a:rPr>
              <a:t>– Please complete and hand in the form</a:t>
            </a:r>
          </a:p>
          <a:p>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u="sng" dirty="0" smtClean="0">
                <a:latin typeface="Tahoma" panose="020B0604030504040204" pitchFamily="34" charset="0"/>
                <a:ea typeface="Tahoma" panose="020B0604030504040204" pitchFamily="34" charset="0"/>
                <a:cs typeface="Tahoma" panose="020B0604030504040204" pitchFamily="34" charset="0"/>
              </a:rPr>
              <a:t>Key Staff</a:t>
            </a:r>
          </a:p>
          <a:p>
            <a:r>
              <a:rPr lang="en-GB" sz="2400" dirty="0" smtClean="0">
                <a:latin typeface="Tahoma" panose="020B0604030504040204" pitchFamily="34" charset="0"/>
                <a:ea typeface="Tahoma" panose="020B0604030504040204" pitchFamily="34" charset="0"/>
                <a:cs typeface="Tahoma" panose="020B0604030504040204" pitchFamily="34" charset="0"/>
              </a:rPr>
              <a:t>	Deputy Headteacher – Mrs N. Walker </a:t>
            </a:r>
            <a:r>
              <a:rPr lang="en-GB" sz="2400" dirty="0">
                <a:latin typeface="Tahoma" panose="020B0604030504040204" pitchFamily="34" charset="0"/>
                <a:ea typeface="Tahoma" panose="020B0604030504040204" pitchFamily="34" charset="0"/>
                <a:cs typeface="Tahoma" panose="020B0604030504040204" pitchFamily="34" charset="0"/>
              </a:rPr>
              <a:t>	</a:t>
            </a:r>
            <a:endParaRPr lang="en-GB" sz="2400" dirty="0" smtClean="0">
              <a:latin typeface="Tahoma" panose="020B0604030504040204" pitchFamily="34" charset="0"/>
              <a:ea typeface="Tahoma" panose="020B0604030504040204" pitchFamily="34" charset="0"/>
              <a:cs typeface="Tahoma" panose="020B0604030504040204" pitchFamily="34" charset="0"/>
            </a:endParaRPr>
          </a:p>
          <a:p>
            <a:r>
              <a:rPr lang="en-GB" sz="2400" dirty="0" smtClean="0">
                <a:latin typeface="Tahoma" panose="020B0604030504040204" pitchFamily="34" charset="0"/>
                <a:ea typeface="Tahoma" panose="020B0604030504040204" pitchFamily="34" charset="0"/>
                <a:cs typeface="Tahoma" panose="020B0604030504040204" pitchFamily="34" charset="0"/>
              </a:rPr>
              <a:t>	</a:t>
            </a:r>
            <a:r>
              <a:rPr lang="en-GB" sz="2400" dirty="0" err="1" smtClean="0">
                <a:latin typeface="Tahoma" panose="020B0604030504040204" pitchFamily="34" charset="0"/>
                <a:ea typeface="Tahoma" panose="020B0604030504040204" pitchFamily="34" charset="0"/>
                <a:cs typeface="Tahoma" panose="020B0604030504040204" pitchFamily="34" charset="0"/>
              </a:rPr>
              <a:t>SENDco</a:t>
            </a:r>
            <a:r>
              <a:rPr lang="en-GB" sz="2400" dirty="0" smtClean="0">
                <a:latin typeface="Tahoma" panose="020B0604030504040204" pitchFamily="34" charset="0"/>
                <a:ea typeface="Tahoma" panose="020B0604030504040204" pitchFamily="34" charset="0"/>
                <a:cs typeface="Tahoma" panose="020B0604030504040204" pitchFamily="34" charset="0"/>
              </a:rPr>
              <a:t> – Mr D. Ramshaw </a:t>
            </a:r>
          </a:p>
          <a:p>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Pastoral Support Officer – Jade Hanratty</a:t>
            </a:r>
            <a:endParaRPr lang="en-GB" sz="2400" dirty="0">
              <a:latin typeface="Tahoma" panose="020B0604030504040204" pitchFamily="34" charset="0"/>
              <a:ea typeface="Tahoma" panose="020B0604030504040204" pitchFamily="34" charset="0"/>
              <a:cs typeface="Tahoma" panose="020B0604030504040204" pitchFamily="34" charset="0"/>
            </a:endParaRPr>
          </a:p>
          <a:p>
            <a:r>
              <a:rPr lang="en-GB" sz="2400" dirty="0">
                <a:latin typeface="Tahoma" panose="020B0604030504040204" pitchFamily="34" charset="0"/>
                <a:ea typeface="Tahoma" panose="020B0604030504040204" pitchFamily="34" charset="0"/>
                <a:cs typeface="Tahoma" panose="020B0604030504040204" pitchFamily="34" charset="0"/>
              </a:rPr>
              <a:t> </a:t>
            </a:r>
            <a:r>
              <a:rPr lang="en-GB" sz="2400" dirty="0" smtClean="0">
                <a:latin typeface="Tahoma" panose="020B0604030504040204" pitchFamily="34" charset="0"/>
                <a:ea typeface="Tahoma" panose="020B0604030504040204" pitchFamily="34" charset="0"/>
                <a:cs typeface="Tahoma" panose="020B0604030504040204" pitchFamily="34" charset="0"/>
              </a:rPr>
              <a:t>	Office Administration – </a:t>
            </a:r>
            <a:r>
              <a:rPr lang="en-GB" sz="2400" dirty="0" err="1" smtClean="0">
                <a:latin typeface="Tahoma" panose="020B0604030504040204" pitchFamily="34" charset="0"/>
                <a:ea typeface="Tahoma" panose="020B0604030504040204" pitchFamily="34" charset="0"/>
                <a:cs typeface="Tahoma" panose="020B0604030504040204" pitchFamily="34" charset="0"/>
              </a:rPr>
              <a:t>Mrs.</a:t>
            </a:r>
            <a:r>
              <a:rPr lang="en-GB" sz="2400" dirty="0" smtClean="0">
                <a:latin typeface="Tahoma" panose="020B0604030504040204" pitchFamily="34" charset="0"/>
                <a:ea typeface="Tahoma" panose="020B0604030504040204" pitchFamily="34" charset="0"/>
                <a:cs typeface="Tahoma" panose="020B0604030504040204" pitchFamily="34" charset="0"/>
              </a:rPr>
              <a:t> G. </a:t>
            </a:r>
            <a:r>
              <a:rPr lang="en-GB" sz="2400" dirty="0">
                <a:latin typeface="Tahoma" panose="020B0604030504040204" pitchFamily="34" charset="0"/>
                <a:ea typeface="Tahoma" panose="020B0604030504040204" pitchFamily="34" charset="0"/>
                <a:cs typeface="Tahoma" panose="020B0604030504040204" pitchFamily="34" charset="0"/>
              </a:rPr>
              <a:t>Robson</a:t>
            </a:r>
          </a:p>
          <a:p>
            <a:endParaRPr lang="en-GB" sz="2400" dirty="0" smtClean="0">
              <a:latin typeface="Tahoma" panose="020B0604030504040204" pitchFamily="34" charset="0"/>
              <a:ea typeface="Tahoma" panose="020B0604030504040204" pitchFamily="34" charset="0"/>
              <a:cs typeface="Tahoma" panose="020B0604030504040204" pitchFamily="34" charset="0"/>
            </a:endParaRPr>
          </a:p>
          <a:p>
            <a:endParaRPr lang="en-GB" sz="2400" dirty="0"/>
          </a:p>
        </p:txBody>
      </p:sp>
      <p:pic>
        <p:nvPicPr>
          <p:cNvPr id="7" name="Picture 6"/>
          <p:cNvPicPr>
            <a:picLocks noChangeAspect="1"/>
          </p:cNvPicPr>
          <p:nvPr/>
        </p:nvPicPr>
        <p:blipFill>
          <a:blip r:embed="rId3"/>
          <a:stretch>
            <a:fillRect/>
          </a:stretch>
        </p:blipFill>
        <p:spPr>
          <a:xfrm>
            <a:off x="8272591" y="2428106"/>
            <a:ext cx="3558748" cy="2659596"/>
          </a:xfrm>
          <a:prstGeom prst="rect">
            <a:avLst/>
          </a:prstGeom>
        </p:spPr>
      </p:pic>
    </p:spTree>
    <p:extLst>
      <p:ext uri="{BB962C8B-B14F-4D97-AF65-F5344CB8AC3E}">
        <p14:creationId xmlns:p14="http://schemas.microsoft.com/office/powerpoint/2010/main" val="448786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397165" y="1838757"/>
            <a:ext cx="6671147" cy="5016758"/>
          </a:xfrm>
          <a:prstGeom prst="rect">
            <a:avLst/>
          </a:prstGeom>
          <a:noFill/>
        </p:spPr>
        <p:txBody>
          <a:bodyPr wrap="square" rtlCol="0">
            <a:spAutoFit/>
          </a:bodyPr>
          <a:lstStyle/>
          <a:p>
            <a:r>
              <a:rPr lang="en-GB"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Monthly Newsletters: </a:t>
            </a:r>
            <a:r>
              <a:rPr lang="en-GB" sz="3200" dirty="0" smtClean="0">
                <a:latin typeface="Tahoma" panose="020B0604030504040204" pitchFamily="34" charset="0"/>
                <a:ea typeface="Tahoma" panose="020B0604030504040204" pitchFamily="34" charset="0"/>
                <a:cs typeface="Tahoma" panose="020B0604030504040204" pitchFamily="34" charset="0"/>
              </a:rPr>
              <a:t/>
            </a:r>
            <a:br>
              <a:rPr lang="en-GB" sz="3200" dirty="0" smtClean="0">
                <a:latin typeface="Tahoma" panose="020B0604030504040204" pitchFamily="34" charset="0"/>
                <a:ea typeface="Tahoma" panose="020B0604030504040204" pitchFamily="34" charset="0"/>
                <a:cs typeface="Tahoma" panose="020B0604030504040204" pitchFamily="34" charset="0"/>
              </a:rPr>
            </a:br>
            <a:r>
              <a:rPr lang="en-GB" sz="3200" dirty="0" smtClean="0">
                <a:latin typeface="Tahoma" panose="020B0604030504040204" pitchFamily="34" charset="0"/>
                <a:ea typeface="Tahoma" panose="020B0604030504040204" pitchFamily="34" charset="0"/>
                <a:cs typeface="Tahoma" panose="020B0604030504040204" pitchFamily="34" charset="0"/>
              </a:rPr>
              <a:t>Broadway Bulletin </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Website: </a:t>
            </a:r>
            <a:r>
              <a:rPr lang="en-GB" sz="3200" dirty="0" smtClean="0">
                <a:latin typeface="Tahoma" panose="020B0604030504040204" pitchFamily="34" charset="0"/>
                <a:ea typeface="Tahoma" panose="020B0604030504040204" pitchFamily="34" charset="0"/>
                <a:cs typeface="Tahoma" panose="020B0604030504040204" pitchFamily="34" charset="0"/>
              </a:rPr>
              <a:t>www.broadwayjuniorschool.com</a:t>
            </a:r>
          </a:p>
          <a:p>
            <a:endParaRPr lang="en-GB" sz="3200" dirty="0">
              <a:latin typeface="Tahoma" panose="020B0604030504040204" pitchFamily="34" charset="0"/>
              <a:ea typeface="Tahoma" panose="020B0604030504040204" pitchFamily="34" charset="0"/>
              <a:cs typeface="Tahoma" panose="020B0604030504040204" pitchFamily="34" charset="0"/>
            </a:endParaRPr>
          </a:p>
          <a:p>
            <a:r>
              <a:rPr lang="en-GB" sz="3200" dirty="0" smtClean="0">
                <a:solidFill>
                  <a:schemeClr val="accent2"/>
                </a:solidFill>
                <a:latin typeface="Tahoma" panose="020B0604030504040204" pitchFamily="34" charset="0"/>
                <a:ea typeface="Tahoma" panose="020B0604030504040204" pitchFamily="34" charset="0"/>
                <a:cs typeface="Tahoma" panose="020B0604030504040204" pitchFamily="34" charset="0"/>
              </a:rPr>
              <a:t>Follow us on Twitter (X): </a:t>
            </a:r>
            <a:r>
              <a:rPr lang="en-GB" sz="3200" dirty="0" smtClean="0">
                <a:latin typeface="Tahoma" panose="020B0604030504040204" pitchFamily="34" charset="0"/>
                <a:ea typeface="Tahoma" panose="020B0604030504040204" pitchFamily="34" charset="0"/>
                <a:cs typeface="Tahoma" panose="020B0604030504040204" pitchFamily="34" charset="0"/>
              </a:rPr>
              <a:t>@</a:t>
            </a:r>
            <a:r>
              <a:rPr lang="en-GB" sz="3200" dirty="0" err="1" smtClean="0">
                <a:latin typeface="Tahoma" panose="020B0604030504040204" pitchFamily="34" charset="0"/>
                <a:ea typeface="Tahoma" panose="020B0604030504040204" pitchFamily="34" charset="0"/>
                <a:cs typeface="Tahoma" panose="020B0604030504040204" pitchFamily="34" charset="0"/>
              </a:rPr>
              <a:t>BroadwayJuniors</a:t>
            </a:r>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US" sz="3200" dirty="0">
              <a:latin typeface="Tahoma" panose="020B0604030504040204" pitchFamily="34" charset="0"/>
              <a:ea typeface="Tahoma" panose="020B0604030504040204" pitchFamily="34" charset="0"/>
              <a:cs typeface="Tahoma" panose="020B0604030504040204" pitchFamily="34" charset="0"/>
            </a:endParaRPr>
          </a:p>
          <a:p>
            <a:r>
              <a:rPr lang="en-US" sz="3200" dirty="0" smtClean="0">
                <a:latin typeface="Tahoma" panose="020B0604030504040204" pitchFamily="34" charset="0"/>
                <a:ea typeface="Tahoma" panose="020B0604030504040204" pitchFamily="34" charset="0"/>
                <a:cs typeface="Tahoma" panose="020B0604030504040204" pitchFamily="34" charset="0"/>
              </a:rPr>
              <a:t>Year3@broadwayjuniorschool.com</a:t>
            </a:r>
            <a:endParaRPr lang="en-GB" sz="3200" dirty="0" smtClean="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962599" y="532927"/>
            <a:ext cx="2765407" cy="1358923"/>
          </a:xfrm>
          <a:prstGeom prst="rect">
            <a:avLst/>
          </a:prstGeom>
        </p:spPr>
      </p:pic>
      <p:pic>
        <p:nvPicPr>
          <p:cNvPr id="8" name="Picture 7"/>
          <p:cNvPicPr>
            <a:picLocks noChangeAspect="1"/>
          </p:cNvPicPr>
          <p:nvPr/>
        </p:nvPicPr>
        <p:blipFill>
          <a:blip r:embed="rId3"/>
          <a:stretch>
            <a:fillRect/>
          </a:stretch>
        </p:blipFill>
        <p:spPr>
          <a:xfrm>
            <a:off x="5525027" y="301752"/>
            <a:ext cx="6301890" cy="3340567"/>
          </a:xfrm>
          <a:prstGeom prst="rect">
            <a:avLst/>
          </a:prstGeom>
        </p:spPr>
      </p:pic>
    </p:spTree>
    <p:extLst>
      <p:ext uri="{BB962C8B-B14F-4D97-AF65-F5344CB8AC3E}">
        <p14:creationId xmlns:p14="http://schemas.microsoft.com/office/powerpoint/2010/main" val="5756115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489531" y="477122"/>
            <a:ext cx="8765080" cy="1569660"/>
          </a:xfrm>
          <a:prstGeom prst="rect">
            <a:avLst/>
          </a:prstGeom>
          <a:noFill/>
        </p:spPr>
        <p:txBody>
          <a:bodyPr wrap="square" rtlCol="0">
            <a:spAutoFit/>
          </a:bodyPr>
          <a:lstStyle/>
          <a:p>
            <a:pPr algn="ctr"/>
            <a:r>
              <a:rPr lang="en-GB" sz="4800" dirty="0" smtClean="0">
                <a:latin typeface="Tahoma" panose="020B0604030504040204" pitchFamily="34" charset="0"/>
                <a:ea typeface="Tahoma" panose="020B0604030504040204" pitchFamily="34" charset="0"/>
                <a:cs typeface="Tahoma" panose="020B0604030504040204" pitchFamily="34" charset="0"/>
              </a:rPr>
              <a:t>Class Arrangements </a:t>
            </a:r>
          </a:p>
          <a:p>
            <a:pPr algn="ctr"/>
            <a:r>
              <a:rPr lang="en-GB" sz="4800" dirty="0" smtClean="0">
                <a:latin typeface="Tahoma" panose="020B0604030504040204" pitchFamily="34" charset="0"/>
                <a:ea typeface="Tahoma" panose="020B0604030504040204" pitchFamily="34" charset="0"/>
                <a:cs typeface="Tahoma" panose="020B0604030504040204" pitchFamily="34" charset="0"/>
              </a:rPr>
              <a:t>September 2025</a:t>
            </a:r>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5825581" y="2309665"/>
            <a:ext cx="2160000" cy="2700000"/>
          </a:xfrm>
          <a:prstGeom prst="rect">
            <a:avLst/>
          </a:prstGeom>
        </p:spPr>
      </p:pic>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2506914" y="2399665"/>
            <a:ext cx="2160000" cy="2520000"/>
          </a:xfrm>
          <a:prstGeom prst="rect">
            <a:avLst/>
          </a:prstGeom>
        </p:spPr>
      </p:pic>
      <p:sp>
        <p:nvSpPr>
          <p:cNvPr id="9" name="Rounded Rectangle 8"/>
          <p:cNvSpPr/>
          <p:nvPr/>
        </p:nvSpPr>
        <p:spPr>
          <a:xfrm>
            <a:off x="2522637" y="5117658"/>
            <a:ext cx="2144277" cy="978198"/>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Mrs</a:t>
            </a: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 Hastie </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0" name="Rounded Rectangle 9"/>
          <p:cNvSpPr/>
          <p:nvPr/>
        </p:nvSpPr>
        <p:spPr>
          <a:xfrm>
            <a:off x="5825581" y="5117658"/>
            <a:ext cx="2144277" cy="978198"/>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ahoma" panose="020B0604030504040204" pitchFamily="34" charset="0"/>
                <a:ea typeface="Tahoma" panose="020B0604030504040204" pitchFamily="34" charset="0"/>
                <a:cs typeface="Tahoma" panose="020B0604030504040204" pitchFamily="34" charset="0"/>
              </a:rPr>
              <a:t>Mr McCabe </a:t>
            </a:r>
            <a:endParaRPr lang="en-GB"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26170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242" y="152668"/>
            <a:ext cx="8596668" cy="13208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Safeguarding Leads </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2"/>
          <a:stretch>
            <a:fillRect/>
          </a:stretch>
        </p:blipFill>
        <p:spPr>
          <a:xfrm>
            <a:off x="91529" y="1315028"/>
            <a:ext cx="9584445" cy="2868813"/>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pic>
        <p:nvPicPr>
          <p:cNvPr id="5" name="Picture 4"/>
          <p:cNvPicPr>
            <a:picLocks noChangeAspect="1"/>
          </p:cNvPicPr>
          <p:nvPr/>
        </p:nvPicPr>
        <p:blipFill>
          <a:blip r:embed="rId4"/>
          <a:stretch>
            <a:fillRect/>
          </a:stretch>
        </p:blipFill>
        <p:spPr>
          <a:xfrm>
            <a:off x="6465193" y="4818397"/>
            <a:ext cx="3033393" cy="1934898"/>
          </a:xfrm>
          <a:prstGeom prst="rect">
            <a:avLst/>
          </a:prstGeom>
        </p:spPr>
      </p:pic>
      <p:pic>
        <p:nvPicPr>
          <p:cNvPr id="6" name="Picture 5"/>
          <p:cNvPicPr>
            <a:picLocks noChangeAspect="1"/>
          </p:cNvPicPr>
          <p:nvPr/>
        </p:nvPicPr>
        <p:blipFill>
          <a:blip r:embed="rId5"/>
          <a:stretch>
            <a:fillRect/>
          </a:stretch>
        </p:blipFill>
        <p:spPr>
          <a:xfrm>
            <a:off x="9675974" y="3322749"/>
            <a:ext cx="2424828" cy="3430546"/>
          </a:xfrm>
          <a:prstGeom prst="rect">
            <a:avLst/>
          </a:prstGeom>
        </p:spPr>
      </p:pic>
      <p:pic>
        <p:nvPicPr>
          <p:cNvPr id="1026" name="Picture 2" descr="poste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70850" y="5587458"/>
            <a:ext cx="2595451" cy="11658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116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81090" y="2064774"/>
            <a:ext cx="4673265" cy="1320800"/>
          </a:xfrm>
        </p:spPr>
        <p:txBody>
          <a:bodyPr>
            <a:noAutofit/>
          </a:bodyPr>
          <a:lstStyle/>
          <a:p>
            <a:pPr algn="ctr"/>
            <a:r>
              <a:rPr lang="en-US" sz="4800" dirty="0" smtClean="0">
                <a:latin typeface="Tahoma" panose="020B0604030504040204" pitchFamily="34" charset="0"/>
                <a:ea typeface="Tahoma" panose="020B0604030504040204" pitchFamily="34" charset="0"/>
                <a:cs typeface="Tahoma" panose="020B0604030504040204" pitchFamily="34" charset="0"/>
              </a:rPr>
              <a:t>Children return to school on Monday 8</a:t>
            </a:r>
            <a:r>
              <a:rPr lang="en-US" sz="4800" baseline="30000" dirty="0" smtClean="0">
                <a:latin typeface="Tahoma" panose="020B0604030504040204" pitchFamily="34" charset="0"/>
                <a:ea typeface="Tahoma" panose="020B0604030504040204" pitchFamily="34" charset="0"/>
                <a:cs typeface="Tahoma" panose="020B0604030504040204" pitchFamily="34" charset="0"/>
              </a:rPr>
              <a:t>th</a:t>
            </a:r>
            <a:r>
              <a:rPr lang="en-US" sz="4800" dirty="0" smtClean="0">
                <a:latin typeface="Tahoma" panose="020B0604030504040204" pitchFamily="34" charset="0"/>
                <a:ea typeface="Tahoma" panose="020B0604030504040204" pitchFamily="34" charset="0"/>
                <a:cs typeface="Tahoma" panose="020B0604030504040204" pitchFamily="34" charset="0"/>
              </a:rPr>
              <a:t> September 2025 </a:t>
            </a:r>
            <a:endParaRPr lang="en-GB" sz="4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p:cNvSpPr txBox="1">
            <a:spLocks/>
          </p:cNvSpPr>
          <p:nvPr/>
        </p:nvSpPr>
        <p:spPr>
          <a:xfrm>
            <a:off x="-74141" y="104030"/>
            <a:ext cx="9827741" cy="1320800"/>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GB" sz="1800" dirty="0" smtClean="0">
                <a:solidFill>
                  <a:schemeClr val="accent5"/>
                </a:solidFill>
                <a:latin typeface="Tahoma" panose="020B0604030504040204" pitchFamily="34" charset="0"/>
                <a:ea typeface="Tahoma" panose="020B0604030504040204" pitchFamily="34" charset="0"/>
                <a:cs typeface="Tahoma" panose="020B0604030504040204" pitchFamily="34" charset="0"/>
              </a:rPr>
              <a:t>POLITE REMINDER: Key </a:t>
            </a:r>
            <a:r>
              <a:rPr lang="en-GB" sz="1800" dirty="0">
                <a:solidFill>
                  <a:schemeClr val="accent5"/>
                </a:solidFill>
                <a:latin typeface="Tahoma" panose="020B0604030504040204" pitchFamily="34" charset="0"/>
                <a:ea typeface="Tahoma" panose="020B0604030504040204" pitchFamily="34" charset="0"/>
                <a:cs typeface="Tahoma" panose="020B0604030504040204" pitchFamily="34" charset="0"/>
              </a:rPr>
              <a:t>contact – </a:t>
            </a:r>
            <a:r>
              <a:rPr lang="en-GB" sz="1800" dirty="0">
                <a:solidFill>
                  <a:schemeClr val="accent5"/>
                </a:solidFill>
                <a:latin typeface="Tahoma" panose="020B0604030504040204" pitchFamily="34" charset="0"/>
                <a:ea typeface="Tahoma" panose="020B0604030504040204" pitchFamily="34" charset="0"/>
                <a:cs typeface="Tahoma" panose="020B0604030504040204" pitchFamily="34" charset="0"/>
                <a:hlinkClick r:id="rId2"/>
              </a:rPr>
              <a:t>admin@broadwayjuniorschool.com</a:t>
            </a:r>
            <a:r>
              <a:rPr lang="en-GB" sz="1800" dirty="0">
                <a:solidFill>
                  <a:schemeClr val="accent5"/>
                </a:solidFill>
                <a:latin typeface="Tahoma" panose="020B0604030504040204" pitchFamily="34" charset="0"/>
                <a:ea typeface="Tahoma" panose="020B0604030504040204" pitchFamily="34" charset="0"/>
                <a:cs typeface="Tahoma" panose="020B0604030504040204" pitchFamily="34" charset="0"/>
              </a:rPr>
              <a:t> </a:t>
            </a:r>
          </a:p>
          <a:p>
            <a:pPr algn="ctr"/>
            <a:endParaRPr lang="en-GB" sz="180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algn="ctr"/>
            <a:r>
              <a:rPr lang="en-GB" sz="1800" dirty="0">
                <a:solidFill>
                  <a:schemeClr val="accent5"/>
                </a:solidFill>
                <a:latin typeface="Tahoma" panose="020B0604030504040204" pitchFamily="34" charset="0"/>
                <a:ea typeface="Tahoma" panose="020B0604030504040204" pitchFamily="34" charset="0"/>
                <a:cs typeface="Tahoma" panose="020B0604030504040204" pitchFamily="34" charset="0"/>
              </a:rPr>
              <a:t>Please provide us with sight of your child’s birth certificate, or passport, in person or via email. </a:t>
            </a:r>
          </a:p>
          <a:p>
            <a:pPr algn="ctr"/>
            <a:endParaRPr lang="en-GB" sz="1800" dirty="0">
              <a:solidFill>
                <a:schemeClr val="accent5"/>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a:blip r:embed="rId3"/>
          <a:stretch>
            <a:fillRect/>
          </a:stretch>
        </p:blipFill>
        <p:spPr>
          <a:xfrm>
            <a:off x="173735" y="1176891"/>
            <a:ext cx="5699379" cy="5490227"/>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Tree>
    <p:extLst>
      <p:ext uri="{BB962C8B-B14F-4D97-AF65-F5344CB8AC3E}">
        <p14:creationId xmlns:p14="http://schemas.microsoft.com/office/powerpoint/2010/main" val="1620035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13" y="196950"/>
            <a:ext cx="8596668" cy="13208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We are ‘Award Winning’ </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p:nvPr/>
        </p:nvPicPr>
        <p:blipFill>
          <a:blip r:embed="rId2" cstate="print">
            <a:extLst>
              <a:ext uri="{28A0092B-C50C-407E-A947-70E740481C1C}">
                <a14:useLocalDpi xmlns:a14="http://schemas.microsoft.com/office/drawing/2010/main" val="0"/>
              </a:ext>
            </a:extLst>
          </a:blip>
          <a:stretch>
            <a:fillRect/>
          </a:stretch>
        </p:blipFill>
        <p:spPr>
          <a:xfrm>
            <a:off x="2083005" y="5244861"/>
            <a:ext cx="1778254" cy="75152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6" name="Picture 5" descr="Logo&#10;&#10;Description automatically generated with medium confidence"/>
          <p:cNvPicPr/>
          <p:nvPr/>
        </p:nvPicPr>
        <p:blipFill>
          <a:blip r:embed="rId3" cstate="print">
            <a:extLst>
              <a:ext uri="{28A0092B-C50C-407E-A947-70E740481C1C}">
                <a14:useLocalDpi xmlns:a14="http://schemas.microsoft.com/office/drawing/2010/main" val="0"/>
              </a:ext>
            </a:extLst>
          </a:blip>
          <a:stretch>
            <a:fillRect/>
          </a:stretch>
        </p:blipFill>
        <p:spPr>
          <a:xfrm>
            <a:off x="143879" y="5276383"/>
            <a:ext cx="1440000" cy="1440000"/>
          </a:xfrm>
          <a:prstGeom prst="rect">
            <a:avLst/>
          </a:prstGeom>
        </p:spPr>
      </p:pic>
      <p:pic>
        <p:nvPicPr>
          <p:cNvPr id="7" name="Picture 6" descr="C:\Users\headteacher\AppData\Local\Microsoft\Windows\INetCache\Content.Outlook\AF47BTSV\oce20874 Great Active Sunderland School Charter Logo Gold 23-2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06416" y="3149129"/>
            <a:ext cx="1800000" cy="1080000"/>
          </a:xfrm>
          <a:prstGeom prst="rect">
            <a:avLst/>
          </a:prstGeom>
          <a:noFill/>
          <a:ln>
            <a:noFill/>
          </a:ln>
        </p:spPr>
      </p:pic>
      <p:pic>
        <p:nvPicPr>
          <p:cNvPr id="8" name="Picture 7" descr="Music Mark | Leaders in High Quality Music Education"/>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06302" y="1999764"/>
            <a:ext cx="1800000" cy="1080000"/>
          </a:xfrm>
          <a:prstGeom prst="rect">
            <a:avLst/>
          </a:prstGeom>
          <a:noFill/>
          <a:ln>
            <a:noFill/>
          </a:ln>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442880" y="1336705"/>
            <a:ext cx="1440000" cy="1440000"/>
          </a:xfrm>
          <a:prstGeom prst="rect">
            <a:avLst/>
          </a:prstGeom>
        </p:spPr>
      </p:pic>
      <p:pic>
        <p:nvPicPr>
          <p:cNvPr id="10" name="Picture 9" descr="School Games GOLD Mark Award – The Discovery Academy | Stoke on Trent |  Part of the Alpha Academies Trust"/>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8715" y="1446429"/>
            <a:ext cx="1440000" cy="1440000"/>
          </a:xfrm>
          <a:prstGeom prst="rect">
            <a:avLst/>
          </a:prstGeom>
          <a:noFill/>
          <a:ln>
            <a:noFill/>
          </a:ln>
        </p:spPr>
      </p:pic>
      <p:pic>
        <p:nvPicPr>
          <p:cNvPr id="11" name="Picture 10" descr="https://static.wixstatic.com/media/030c58_a1da48532c3d45cbaceed257dea4d4a2~mv2.png"/>
          <p:cNvPicPr/>
          <p:nvPr/>
        </p:nvPicPr>
        <p:blipFill rotWithShape="1">
          <a:blip r:embed="rId8" cstate="print">
            <a:extLst>
              <a:ext uri="{28A0092B-C50C-407E-A947-70E740481C1C}">
                <a14:useLocalDpi xmlns:a14="http://schemas.microsoft.com/office/drawing/2010/main" val="0"/>
              </a:ext>
            </a:extLst>
          </a:blip>
          <a:srcRect t="29241" b="27494"/>
          <a:stretch/>
        </p:blipFill>
        <p:spPr bwMode="auto">
          <a:xfrm>
            <a:off x="5746302" y="713439"/>
            <a:ext cx="2520000" cy="1080000"/>
          </a:xfrm>
          <a:prstGeom prst="rect">
            <a:avLst/>
          </a:prstGeom>
          <a:noFill/>
          <a:ln>
            <a:noFill/>
          </a:ln>
          <a:extLst>
            <a:ext uri="{53640926-AAD7-44D8-BBD7-CCE9431645EC}">
              <a14:shadowObscured xmlns:a14="http://schemas.microsoft.com/office/drawing/2010/main"/>
            </a:ext>
          </a:extLst>
        </p:spPr>
      </p:pic>
      <p:pic>
        <p:nvPicPr>
          <p:cNvPr id="12" name="Picture 11"/>
          <p:cNvPicPr/>
          <p:nvPr/>
        </p:nvPicPr>
        <p:blipFill>
          <a:blip r:embed="rId9">
            <a:extLst>
              <a:ext uri="{28A0092B-C50C-407E-A947-70E740481C1C}">
                <a14:useLocalDpi xmlns:a14="http://schemas.microsoft.com/office/drawing/2010/main" val="0"/>
              </a:ext>
            </a:extLst>
          </a:blip>
          <a:stretch>
            <a:fillRect/>
          </a:stretch>
        </p:blipFill>
        <p:spPr>
          <a:xfrm>
            <a:off x="8312260" y="3297433"/>
            <a:ext cx="2160000" cy="1080000"/>
          </a:xfrm>
          <a:prstGeom prst="rect">
            <a:avLst/>
          </a:prstGeom>
        </p:spPr>
      </p:pic>
      <p:pic>
        <p:nvPicPr>
          <p:cNvPr id="14" name="Picture 13"/>
          <p:cNvPicPr/>
          <p:nvPr/>
        </p:nvPicPr>
        <p:blipFill>
          <a:blip r:embed="rId10" cstate="print">
            <a:extLst>
              <a:ext uri="{28A0092B-C50C-407E-A947-70E740481C1C}">
                <a14:useLocalDpi xmlns:a14="http://schemas.microsoft.com/office/drawing/2010/main" val="0"/>
              </a:ext>
            </a:extLst>
          </a:blip>
          <a:stretch>
            <a:fillRect/>
          </a:stretch>
        </p:blipFill>
        <p:spPr>
          <a:xfrm>
            <a:off x="387879" y="3003295"/>
            <a:ext cx="2880000" cy="1440000"/>
          </a:xfrm>
          <a:prstGeom prst="rect">
            <a:avLst/>
          </a:prstGeom>
        </p:spPr>
      </p:pic>
      <p:pic>
        <p:nvPicPr>
          <p:cNvPr id="15" name="Picture 14"/>
          <p:cNvPicPr/>
          <p:nvPr/>
        </p:nvPicPr>
        <p:blipFill>
          <a:blip r:embed="rId11" cstate="print">
            <a:extLst>
              <a:ext uri="{28A0092B-C50C-407E-A947-70E740481C1C}">
                <a14:useLocalDpi xmlns:a14="http://schemas.microsoft.com/office/drawing/2010/main" val="0"/>
              </a:ext>
            </a:extLst>
          </a:blip>
          <a:stretch>
            <a:fillRect/>
          </a:stretch>
        </p:blipFill>
        <p:spPr>
          <a:xfrm>
            <a:off x="7320343" y="5097433"/>
            <a:ext cx="4680000" cy="1440000"/>
          </a:xfrm>
          <a:prstGeom prst="rect">
            <a:avLst/>
          </a:prstGeom>
        </p:spPr>
      </p:pic>
      <p:pic>
        <p:nvPicPr>
          <p:cNvPr id="16" name="Picture 15"/>
          <p:cNvPicPr/>
          <p:nvPr/>
        </p:nvPicPr>
        <p:blipFill>
          <a:blip r:embed="rId12">
            <a:extLst>
              <a:ext uri="{28A0092B-C50C-407E-A947-70E740481C1C}">
                <a14:useLocalDpi xmlns:a14="http://schemas.microsoft.com/office/drawing/2010/main" val="0"/>
              </a:ext>
            </a:extLst>
          </a:blip>
          <a:stretch>
            <a:fillRect/>
          </a:stretch>
        </p:blipFill>
        <p:spPr>
          <a:xfrm>
            <a:off x="9032260" y="256705"/>
            <a:ext cx="2880000" cy="1800000"/>
          </a:xfrm>
          <a:prstGeom prst="rect">
            <a:avLst/>
          </a:prstGeom>
        </p:spPr>
      </p:pic>
      <p:pic>
        <p:nvPicPr>
          <p:cNvPr id="3074" name="Picture 2" descr="Primary Science Quality Mark - Science Oxford"/>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70801" y="4377433"/>
            <a:ext cx="3240000"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8908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761998" y="239486"/>
            <a:ext cx="6470618" cy="8648521"/>
          </a:xfrm>
          <a:prstGeom prst="rect">
            <a:avLst/>
          </a:prstGeom>
          <a:noFill/>
        </p:spPr>
        <p:txBody>
          <a:bodyPr wrap="none" rtlCol="0">
            <a:spAutoFit/>
          </a:bodyPr>
          <a:lstStyle/>
          <a:p>
            <a:endParaRPr lang="en-GB" sz="3200" dirty="0" smtClean="0">
              <a:latin typeface="Tahoma" panose="020B0604030504040204" pitchFamily="34" charset="0"/>
              <a:ea typeface="Tahoma" panose="020B0604030504040204" pitchFamily="34" charset="0"/>
              <a:cs typeface="Tahoma" panose="020B0604030504040204" pitchFamily="34" charset="0"/>
            </a:endParaRPr>
          </a:p>
          <a:p>
            <a:r>
              <a:rPr lang="en-GB" sz="3200" dirty="0" smtClean="0">
                <a:latin typeface="Tahoma" panose="020B0604030504040204" pitchFamily="34" charset="0"/>
                <a:ea typeface="Tahoma" panose="020B0604030504040204" pitchFamily="34" charset="0"/>
                <a:cs typeface="Tahoma" panose="020B0604030504040204" pitchFamily="34" charset="0"/>
              </a:rPr>
              <a:t>Uniform</a:t>
            </a:r>
          </a:p>
          <a:p>
            <a:r>
              <a:rPr lang="en-GB" sz="3200" dirty="0" smtClean="0">
                <a:latin typeface="Tahoma" panose="020B0604030504040204" pitchFamily="34" charset="0"/>
                <a:ea typeface="Tahoma" panose="020B0604030504040204" pitchFamily="34" charset="0"/>
                <a:cs typeface="Tahoma" panose="020B0604030504040204" pitchFamily="34" charset="0"/>
              </a:rPr>
              <a:t>PE Kits</a:t>
            </a:r>
          </a:p>
          <a:p>
            <a:r>
              <a:rPr lang="en-GB" sz="3200" dirty="0" smtClean="0">
                <a:latin typeface="Tahoma" panose="020B0604030504040204" pitchFamily="34" charset="0"/>
                <a:ea typeface="Tahoma" panose="020B0604030504040204" pitchFamily="34" charset="0"/>
                <a:cs typeface="Tahoma" panose="020B0604030504040204" pitchFamily="34" charset="0"/>
              </a:rPr>
              <a:t>Attendance</a:t>
            </a:r>
          </a:p>
          <a:p>
            <a:r>
              <a:rPr lang="en-GB" sz="3200" dirty="0" smtClean="0">
                <a:latin typeface="Tahoma" panose="020B0604030504040204" pitchFamily="34" charset="0"/>
                <a:ea typeface="Tahoma" panose="020B0604030504040204" pitchFamily="34" charset="0"/>
                <a:cs typeface="Tahoma" panose="020B0604030504040204" pitchFamily="34" charset="0"/>
              </a:rPr>
              <a:t>Behaviour Expectations &amp; Rewards</a:t>
            </a:r>
          </a:p>
          <a:p>
            <a:r>
              <a:rPr lang="en-GB" sz="3200" dirty="0" smtClean="0">
                <a:latin typeface="Tahoma" panose="020B0604030504040204" pitchFamily="34" charset="0"/>
                <a:ea typeface="Tahoma" panose="020B0604030504040204" pitchFamily="34" charset="0"/>
                <a:cs typeface="Tahoma" panose="020B0604030504040204" pitchFamily="34" charset="0"/>
              </a:rPr>
              <a:t>Breakfast Club</a:t>
            </a:r>
          </a:p>
          <a:p>
            <a:r>
              <a:rPr lang="en-GB" sz="3200" dirty="0" smtClean="0">
                <a:latin typeface="Tahoma" panose="020B0604030504040204" pitchFamily="34" charset="0"/>
                <a:ea typeface="Tahoma" panose="020B0604030504040204" pitchFamily="34" charset="0"/>
                <a:cs typeface="Tahoma" panose="020B0604030504040204" pitchFamily="34" charset="0"/>
              </a:rPr>
              <a:t>After School Clubs</a:t>
            </a:r>
          </a:p>
          <a:p>
            <a:r>
              <a:rPr lang="en-US" sz="3200" dirty="0" smtClean="0">
                <a:latin typeface="Tahoma" panose="020B0604030504040204" pitchFamily="34" charset="0"/>
                <a:ea typeface="Tahoma" panose="020B0604030504040204" pitchFamily="34" charset="0"/>
                <a:cs typeface="Tahoma" panose="020B0604030504040204" pitchFamily="34" charset="0"/>
              </a:rPr>
              <a:t>Wraparound</a:t>
            </a:r>
            <a:endParaRPr lang="en-GB" sz="3200" dirty="0" smtClean="0">
              <a:latin typeface="Tahoma" panose="020B0604030504040204" pitchFamily="34" charset="0"/>
              <a:ea typeface="Tahoma" panose="020B0604030504040204" pitchFamily="34" charset="0"/>
              <a:cs typeface="Tahoma" panose="020B0604030504040204" pitchFamily="34" charset="0"/>
            </a:endParaRPr>
          </a:p>
          <a:p>
            <a:r>
              <a:rPr lang="en-GB" sz="3200" dirty="0" smtClean="0">
                <a:latin typeface="Tahoma" panose="020B0604030504040204" pitchFamily="34" charset="0"/>
                <a:ea typeface="Tahoma" panose="020B0604030504040204" pitchFamily="34" charset="0"/>
                <a:cs typeface="Tahoma" panose="020B0604030504040204" pitchFamily="34" charset="0"/>
              </a:rPr>
              <a:t>Reading</a:t>
            </a:r>
          </a:p>
          <a:p>
            <a:r>
              <a:rPr lang="en-GB" sz="3200" dirty="0" smtClean="0">
                <a:latin typeface="Tahoma" panose="020B0604030504040204" pitchFamily="34" charset="0"/>
                <a:ea typeface="Tahoma" panose="020B0604030504040204" pitchFamily="34" charset="0"/>
                <a:cs typeface="Tahoma" panose="020B0604030504040204" pitchFamily="34" charset="0"/>
              </a:rPr>
              <a:t>Mathematics</a:t>
            </a:r>
          </a:p>
          <a:p>
            <a:r>
              <a:rPr lang="en-GB" sz="3200" dirty="0" smtClean="0">
                <a:latin typeface="Tahoma" panose="020B0604030504040204" pitchFamily="34" charset="0"/>
                <a:ea typeface="Tahoma" panose="020B0604030504040204" pitchFamily="34" charset="0"/>
                <a:cs typeface="Tahoma" panose="020B0604030504040204" pitchFamily="34" charset="0"/>
              </a:rPr>
              <a:t>Homework</a:t>
            </a: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6" y="239485"/>
            <a:ext cx="1561847" cy="1894114"/>
          </a:xfrm>
          <a:prstGeom prst="rect">
            <a:avLst/>
          </a:prstGeom>
        </p:spPr>
      </p:pic>
    </p:spTree>
    <p:extLst>
      <p:ext uri="{BB962C8B-B14F-4D97-AF65-F5344CB8AC3E}">
        <p14:creationId xmlns:p14="http://schemas.microsoft.com/office/powerpoint/2010/main" val="1307616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781427" y="326678"/>
            <a:ext cx="8420100" cy="5153025"/>
          </a:xfrm>
          <a:prstGeom prst="rect">
            <a:avLst/>
          </a:prstGeom>
        </p:spPr>
      </p:pic>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
        <p:nvSpPr>
          <p:cNvPr id="7" name="Rectangle 6"/>
          <p:cNvSpPr/>
          <p:nvPr/>
        </p:nvSpPr>
        <p:spPr>
          <a:xfrm>
            <a:off x="1001485" y="6033508"/>
            <a:ext cx="10983408" cy="923330"/>
          </a:xfrm>
          <a:prstGeom prst="rect">
            <a:avLst/>
          </a:prstGeom>
        </p:spPr>
        <p:txBody>
          <a:bodyPr wrap="square">
            <a:spAutoFit/>
          </a:bodyPr>
          <a:lstStyle/>
          <a:p>
            <a:r>
              <a:rPr lang="en-GB" dirty="0" smtClean="0">
                <a:latin typeface="Tahoma" panose="020B0604030504040204" pitchFamily="34" charset="0"/>
                <a:ea typeface="Tahoma" panose="020B0604030504040204" pitchFamily="34" charset="0"/>
                <a:cs typeface="Tahoma" panose="020B0604030504040204" pitchFamily="34" charset="0"/>
              </a:rPr>
              <a:t>Uniform items can be purchased online at </a:t>
            </a:r>
            <a:r>
              <a:rPr lang="en-GB" dirty="0" smtClean="0">
                <a:solidFill>
                  <a:schemeClr val="accent1">
                    <a:lumMod val="75000"/>
                  </a:schemeClr>
                </a:solidFill>
                <a:latin typeface="Tahoma" panose="020B0604030504040204" pitchFamily="34" charset="0"/>
                <a:ea typeface="Tahoma" panose="020B0604030504040204" pitchFamily="34" charset="0"/>
                <a:cs typeface="Tahoma" panose="020B0604030504040204" pitchFamily="34" charset="0"/>
              </a:rPr>
              <a:t>www.totalsport-ne.co.uk</a:t>
            </a:r>
            <a:r>
              <a:rPr lang="en-GB" dirty="0" smtClean="0">
                <a:latin typeface="Tahoma" panose="020B0604030504040204" pitchFamily="34" charset="0"/>
                <a:ea typeface="Tahoma" panose="020B0604030504040204" pitchFamily="34" charset="0"/>
                <a:cs typeface="Tahoma" panose="020B0604030504040204" pitchFamily="34" charset="0"/>
              </a:rPr>
              <a:t> or in person at Total Sports North East, Hendon Road, Sunderland SR1 2JD.  </a:t>
            </a:r>
          </a:p>
          <a:p>
            <a:endParaRPr lang="en-GB" dirty="0"/>
          </a:p>
        </p:txBody>
      </p:sp>
      <p:sp>
        <p:nvSpPr>
          <p:cNvPr id="8" name="Rectangle 7"/>
          <p:cNvSpPr/>
          <p:nvPr/>
        </p:nvSpPr>
        <p:spPr>
          <a:xfrm>
            <a:off x="1001485" y="5610084"/>
            <a:ext cx="5796780" cy="369332"/>
          </a:xfrm>
          <a:prstGeom prst="rect">
            <a:avLst/>
          </a:prstGeom>
        </p:spPr>
        <p:txBody>
          <a:bodyPr wrap="none">
            <a:spAutoFit/>
          </a:bodyPr>
          <a:lstStyle/>
          <a:p>
            <a:r>
              <a:rPr lang="en-GB" b="1" dirty="0" smtClean="0">
                <a:latin typeface="Tahoma" panose="020B0604030504040204" pitchFamily="34" charset="0"/>
                <a:ea typeface="Tahoma" panose="020B0604030504040204" pitchFamily="34" charset="0"/>
                <a:cs typeface="Tahoma" panose="020B0604030504040204" pitchFamily="34" charset="0"/>
              </a:rPr>
              <a:t>Our school </a:t>
            </a:r>
            <a:r>
              <a:rPr lang="en-GB" b="1" dirty="0">
                <a:latin typeface="Tahoma" panose="020B0604030504040204" pitchFamily="34" charset="0"/>
                <a:ea typeface="Tahoma" panose="020B0604030504040204" pitchFamily="34" charset="0"/>
                <a:cs typeface="Tahoma" panose="020B0604030504040204" pitchFamily="34" charset="0"/>
              </a:rPr>
              <a:t>operates a strict no-jewellery policy</a:t>
            </a:r>
            <a:r>
              <a:rPr lang="en-GB" dirty="0">
                <a:latin typeface="Tahoma" panose="020B0604030504040204" pitchFamily="34" charset="0"/>
                <a:ea typeface="Tahoma" panose="020B0604030504040204" pitchFamily="34" charset="0"/>
                <a:cs typeface="Tahoma" panose="020B0604030504040204" pitchFamily="34" charset="0"/>
              </a:rPr>
              <a:t>. </a:t>
            </a:r>
          </a:p>
        </p:txBody>
      </p:sp>
      <p:pic>
        <p:nvPicPr>
          <p:cNvPr id="2" name="Picture 1"/>
          <p:cNvPicPr>
            <a:picLocks noChangeAspect="1"/>
          </p:cNvPicPr>
          <p:nvPr/>
        </p:nvPicPr>
        <p:blipFill>
          <a:blip r:embed="rId4"/>
          <a:stretch>
            <a:fillRect/>
          </a:stretch>
        </p:blipFill>
        <p:spPr>
          <a:xfrm>
            <a:off x="8652938" y="2480650"/>
            <a:ext cx="937888" cy="2120442"/>
          </a:xfrm>
          <a:prstGeom prst="rect">
            <a:avLst/>
          </a:prstGeom>
        </p:spPr>
      </p:pic>
      <p:sp>
        <p:nvSpPr>
          <p:cNvPr id="10" name="Rounded Rectangle 9"/>
          <p:cNvSpPr/>
          <p:nvPr/>
        </p:nvSpPr>
        <p:spPr>
          <a:xfrm>
            <a:off x="5833872" y="3232087"/>
            <a:ext cx="2906276" cy="909582"/>
          </a:xfrm>
          <a:prstGeom prst="roundRect">
            <a:avLst/>
          </a:prstGeom>
          <a:solidFill>
            <a:schemeClr val="bg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latin typeface="Tahoma" panose="020B0604030504040204" pitchFamily="34" charset="0"/>
                <a:ea typeface="Tahoma" panose="020B0604030504040204" pitchFamily="34" charset="0"/>
                <a:cs typeface="Tahoma" panose="020B0604030504040204" pitchFamily="34" charset="0"/>
              </a:rPr>
              <a:t>We provide all children with a Broadway Bottle… </a:t>
            </a:r>
            <a:endParaRPr lang="en-GB"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84008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232218" y="139304"/>
            <a:ext cx="2224070" cy="3724096"/>
          </a:xfrm>
          <a:prstGeom prst="rect">
            <a:avLst/>
          </a:prstGeom>
          <a:noFill/>
        </p:spPr>
        <p:txBody>
          <a:bodyPr wrap="none" rtlCol="0">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Attendance</a:t>
            </a: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pic>
        <p:nvPicPr>
          <p:cNvPr id="3" name="Picture 2"/>
          <p:cNvPicPr>
            <a:picLocks noChangeAspect="1"/>
          </p:cNvPicPr>
          <p:nvPr/>
        </p:nvPicPr>
        <p:blipFill>
          <a:blip r:embed="rId3"/>
          <a:stretch>
            <a:fillRect/>
          </a:stretch>
        </p:blipFill>
        <p:spPr>
          <a:xfrm>
            <a:off x="269894" y="1947327"/>
            <a:ext cx="5957027" cy="4194664"/>
          </a:xfrm>
          <a:prstGeom prst="rect">
            <a:avLst/>
          </a:prstGeom>
        </p:spPr>
      </p:pic>
      <p:sp>
        <p:nvSpPr>
          <p:cNvPr id="6" name="Rectangle 5"/>
          <p:cNvSpPr/>
          <p:nvPr/>
        </p:nvSpPr>
        <p:spPr>
          <a:xfrm>
            <a:off x="17018" y="796226"/>
            <a:ext cx="8654469" cy="1631216"/>
          </a:xfrm>
          <a:prstGeom prst="rect">
            <a:avLst/>
          </a:prstGeom>
        </p:spPr>
        <p:txBody>
          <a:bodyPr wrap="square">
            <a:spAutoFit/>
          </a:bodyPr>
          <a:lstStyle/>
          <a:p>
            <a:pPr algn="just">
              <a:spcAft>
                <a:spcPts val="0"/>
              </a:spcAft>
            </a:pPr>
            <a:r>
              <a:rPr lang="en-US" sz="2000" dirty="0" smtClean="0">
                <a:latin typeface="Tahoma" panose="020B0604030504040204" pitchFamily="34" charset="0"/>
                <a:ea typeface="Tahoma" panose="020B0604030504040204" pitchFamily="34" charset="0"/>
                <a:cs typeface="Tahoma" panose="020B0604030504040204" pitchFamily="34" charset="0"/>
              </a:rPr>
              <a:t>Supporting and promoting regular school attendance is a parent’s responsibility. Please let us know if your child will be absent from school – absence should be reported to the school office (0191 528 3058).</a:t>
            </a:r>
          </a:p>
          <a:p>
            <a:pPr algn="just">
              <a:spcAft>
                <a:spcPts val="0"/>
              </a:spcAft>
            </a:pPr>
            <a:endParaRPr lang="en-US" sz="2000" dirty="0">
              <a:latin typeface="Tahoma" panose="020B0604030504040204" pitchFamily="34" charset="0"/>
              <a:ea typeface="Tahoma" panose="020B0604030504040204" pitchFamily="34" charset="0"/>
              <a:cs typeface="Tahoma" panose="020B0604030504040204" pitchFamily="34" charset="0"/>
            </a:endParaRPr>
          </a:p>
          <a:p>
            <a:pPr algn="just">
              <a:spcAft>
                <a:spcPts val="0"/>
              </a:spcAft>
            </a:pPr>
            <a:endParaRPr lang="en-GB" sz="2000" dirty="0">
              <a:latin typeface="Tahoma" panose="020B0604030504040204" pitchFamily="34" charset="0"/>
              <a:ea typeface="Tahoma" panose="020B0604030504040204" pitchFamily="34" charset="0"/>
              <a:cs typeface="Tahoma" panose="020B0604030504040204" pitchFamily="34" charset="0"/>
            </a:endParaRPr>
          </a:p>
        </p:txBody>
      </p:sp>
      <p:pic>
        <p:nvPicPr>
          <p:cNvPr id="7" name="Picture 6"/>
          <p:cNvPicPr>
            <a:picLocks noChangeAspect="1"/>
          </p:cNvPicPr>
          <p:nvPr/>
        </p:nvPicPr>
        <p:blipFill>
          <a:blip r:embed="rId4"/>
          <a:stretch>
            <a:fillRect/>
          </a:stretch>
        </p:blipFill>
        <p:spPr>
          <a:xfrm>
            <a:off x="8841219" y="4423961"/>
            <a:ext cx="3238136" cy="1843833"/>
          </a:xfrm>
          <a:prstGeom prst="rect">
            <a:avLst/>
          </a:prstGeom>
        </p:spPr>
      </p:pic>
      <p:grpSp>
        <p:nvGrpSpPr>
          <p:cNvPr id="8" name="Group 7"/>
          <p:cNvGrpSpPr/>
          <p:nvPr/>
        </p:nvGrpSpPr>
        <p:grpSpPr>
          <a:xfrm>
            <a:off x="6226921" y="2310322"/>
            <a:ext cx="2085500" cy="3106156"/>
            <a:chOff x="113551" y="137550"/>
            <a:chExt cx="2085500" cy="3106156"/>
          </a:xfrm>
        </p:grpSpPr>
        <p:grpSp>
          <p:nvGrpSpPr>
            <p:cNvPr id="9" name="Group 8">
              <a:extLst>
                <a:ext uri="{FF2B5EF4-FFF2-40B4-BE49-F238E27FC236}">
                  <a16:creationId xmlns="" xmlns:a16="http://schemas.microsoft.com/office/drawing/2014/main" id="{E9172429-3632-0FF3-DB5D-755DFB525902}"/>
                </a:ext>
              </a:extLst>
            </p:cNvPr>
            <p:cNvGrpSpPr/>
            <p:nvPr/>
          </p:nvGrpSpPr>
          <p:grpSpPr>
            <a:xfrm>
              <a:off x="113551" y="137550"/>
              <a:ext cx="1900033" cy="3106156"/>
              <a:chOff x="5445949" y="1944413"/>
              <a:chExt cx="2640774" cy="4680074"/>
            </a:xfrm>
          </p:grpSpPr>
          <p:pic>
            <p:nvPicPr>
              <p:cNvPr id="11" name="Picture 2">
                <a:extLst>
                  <a:ext uri="{FF2B5EF4-FFF2-40B4-BE49-F238E27FC236}">
                    <a16:creationId xmlns="" xmlns:a16="http://schemas.microsoft.com/office/drawing/2014/main" id="{11640749-C73D-B96D-80A0-F2D456F45E15}"/>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36811"/>
              <a:stretch/>
            </p:blipFill>
            <p:spPr bwMode="auto">
              <a:xfrm>
                <a:off x="5445949" y="1944413"/>
                <a:ext cx="2030407" cy="4680074"/>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 xmlns:a16="http://schemas.microsoft.com/office/drawing/2014/main" id="{55952432-7906-CC47-9EDA-30C7F63A2ED7}"/>
                  </a:ext>
                </a:extLst>
              </p:cNvPr>
              <p:cNvSpPr txBox="1"/>
              <p:nvPr/>
            </p:nvSpPr>
            <p:spPr>
              <a:xfrm>
                <a:off x="7056844" y="4752975"/>
                <a:ext cx="1029879" cy="981075"/>
              </a:xfrm>
              <a:prstGeom prst="rect">
                <a:avLst/>
              </a:prstGeom>
              <a:solidFill>
                <a:schemeClr val="bg1"/>
              </a:solidFill>
              <a:ln>
                <a:solidFill>
                  <a:schemeClr val="bg1"/>
                </a:solidFill>
              </a:ln>
            </p:spPr>
            <p:txBody>
              <a:bodyPr wrap="square" rtlCol="0">
                <a:spAutoFit/>
              </a:bodyPr>
              <a:lstStyle/>
              <a:p>
                <a:endParaRPr lang="en-GB" dirty="0"/>
              </a:p>
            </p:txBody>
          </p:sp>
        </p:grpSp>
        <p:pic>
          <p:nvPicPr>
            <p:cNvPr id="10" name="Picture 9">
              <a:extLst>
                <a:ext uri="{FF2B5EF4-FFF2-40B4-BE49-F238E27FC236}">
                  <a16:creationId xmlns="" xmlns:a16="http://schemas.microsoft.com/office/drawing/2014/main" id="{34FAB78F-048A-CA34-922B-A0B7EB053437}"/>
                </a:ext>
              </a:extLst>
            </p:cNvPr>
            <p:cNvPicPr>
              <a:picLocks noChangeAspect="1"/>
            </p:cNvPicPr>
            <p:nvPr/>
          </p:nvPicPr>
          <p:blipFill>
            <a:blip r:embed="rId6"/>
            <a:stretch>
              <a:fillRect/>
            </a:stretch>
          </p:blipFill>
          <p:spPr>
            <a:xfrm>
              <a:off x="1000104" y="1690628"/>
              <a:ext cx="1198947" cy="1201461"/>
            </a:xfrm>
            <a:prstGeom prst="rect">
              <a:avLst/>
            </a:prstGeom>
          </p:spPr>
        </p:pic>
      </p:grpSp>
      <p:pic>
        <p:nvPicPr>
          <p:cNvPr id="13" name="Picture 12"/>
          <p:cNvPicPr/>
          <p:nvPr/>
        </p:nvPicPr>
        <p:blipFill>
          <a:blip r:embed="rId7" cstate="print">
            <a:extLst>
              <a:ext uri="{28A0092B-C50C-407E-A947-70E740481C1C}">
                <a14:useLocalDpi xmlns:a14="http://schemas.microsoft.com/office/drawing/2010/main" val="0"/>
              </a:ext>
            </a:extLst>
          </a:blip>
          <a:stretch>
            <a:fillRect/>
          </a:stretch>
        </p:blipFill>
        <p:spPr>
          <a:xfrm>
            <a:off x="10059195" y="2973920"/>
            <a:ext cx="1842824" cy="108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4" name="Picture 13"/>
          <p:cNvPicPr>
            <a:picLocks noChangeAspect="1"/>
          </p:cNvPicPr>
          <p:nvPr/>
        </p:nvPicPr>
        <p:blipFill>
          <a:blip r:embed="rId8"/>
          <a:stretch>
            <a:fillRect/>
          </a:stretch>
        </p:blipFill>
        <p:spPr>
          <a:xfrm>
            <a:off x="5717252" y="5554780"/>
            <a:ext cx="2987634" cy="1174422"/>
          </a:xfrm>
          <a:prstGeom prst="rect">
            <a:avLst/>
          </a:prstGeom>
        </p:spPr>
      </p:pic>
      <p:pic>
        <p:nvPicPr>
          <p:cNvPr id="4098" name="Picture 2" descr="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116193" y="1586899"/>
            <a:ext cx="1514605"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78539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sp>
        <p:nvSpPr>
          <p:cNvPr id="2" name="TextBox 1"/>
          <p:cNvSpPr txBox="1"/>
          <p:nvPr/>
        </p:nvSpPr>
        <p:spPr>
          <a:xfrm>
            <a:off x="3927353" y="566058"/>
            <a:ext cx="4401333" cy="3724096"/>
          </a:xfrm>
          <a:prstGeom prst="rect">
            <a:avLst/>
          </a:prstGeom>
          <a:noFill/>
        </p:spPr>
        <p:txBody>
          <a:bodyPr wrap="none" rtlCol="0">
            <a:spAutoFit/>
          </a:bodyPr>
          <a:lstStyle/>
          <a:p>
            <a:r>
              <a:rPr lang="en-GB" sz="3200" dirty="0" smtClean="0">
                <a:latin typeface="Tahoma" panose="020B0604030504040204" pitchFamily="34" charset="0"/>
                <a:ea typeface="Tahoma" panose="020B0604030504040204" pitchFamily="34" charset="0"/>
                <a:cs typeface="Tahoma" panose="020B0604030504040204" pitchFamily="34" charset="0"/>
              </a:rPr>
              <a:t>Behaviour Expectations</a:t>
            </a: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3200" dirty="0" smtClean="0">
              <a:latin typeface="Tahoma" panose="020B0604030504040204" pitchFamily="34" charset="0"/>
              <a:ea typeface="Tahoma" panose="020B0604030504040204" pitchFamily="34" charset="0"/>
              <a:cs typeface="Tahoma" panose="020B0604030504040204" pitchFamily="34" charset="0"/>
            </a:endParaRPr>
          </a:p>
          <a:p>
            <a:endParaRPr lang="en-GB" sz="44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smtClean="0">
              <a:latin typeface="Tahoma" panose="020B0604030504040204" pitchFamily="34" charset="0"/>
              <a:ea typeface="Tahoma" panose="020B0604030504040204" pitchFamily="34" charset="0"/>
              <a:cs typeface="Tahoma" panose="020B0604030504040204" pitchFamily="34" charset="0"/>
            </a:endParaRPr>
          </a:p>
          <a:p>
            <a:endParaRPr lang="en-GB" sz="4800" dirty="0">
              <a:latin typeface="Tahoma" panose="020B0604030504040204" pitchFamily="34" charset="0"/>
              <a:ea typeface="Tahoma" panose="020B0604030504040204" pitchFamily="34" charset="0"/>
              <a:cs typeface="Tahoma" panose="020B060403050404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632844" y="1030433"/>
            <a:ext cx="1200150" cy="849630"/>
          </a:xfrm>
          <a:prstGeom prst="rect">
            <a:avLst/>
          </a:prstGeom>
        </p:spPr>
      </p:pic>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a:xfrm>
            <a:off x="618556" y="1958993"/>
            <a:ext cx="1200150" cy="852805"/>
          </a:xfrm>
          <a:prstGeom prst="rect">
            <a:avLst/>
          </a:prstGeom>
        </p:spPr>
      </p:pic>
      <p:pic>
        <p:nvPicPr>
          <p:cNvPr id="8" name="Picture 7"/>
          <p:cNvPicPr/>
          <p:nvPr/>
        </p:nvPicPr>
        <p:blipFill>
          <a:blip r:embed="rId5" cstate="print">
            <a:extLst>
              <a:ext uri="{28A0092B-C50C-407E-A947-70E740481C1C}">
                <a14:useLocalDpi xmlns:a14="http://schemas.microsoft.com/office/drawing/2010/main" val="0"/>
              </a:ext>
            </a:extLst>
          </a:blip>
          <a:stretch>
            <a:fillRect/>
          </a:stretch>
        </p:blipFill>
        <p:spPr>
          <a:xfrm>
            <a:off x="632844" y="2860674"/>
            <a:ext cx="1201420" cy="847725"/>
          </a:xfrm>
          <a:prstGeom prst="rect">
            <a:avLst/>
          </a:prstGeom>
        </p:spPr>
      </p:pic>
      <p:pic>
        <p:nvPicPr>
          <p:cNvPr id="9" name="Picture 8"/>
          <p:cNvPicPr/>
          <p:nvPr/>
        </p:nvPicPr>
        <p:blipFill>
          <a:blip r:embed="rId6" cstate="print">
            <a:extLst>
              <a:ext uri="{28A0092B-C50C-407E-A947-70E740481C1C}">
                <a14:useLocalDpi xmlns:a14="http://schemas.microsoft.com/office/drawing/2010/main" val="0"/>
              </a:ext>
            </a:extLst>
          </a:blip>
          <a:stretch>
            <a:fillRect/>
          </a:stretch>
        </p:blipFill>
        <p:spPr>
          <a:xfrm>
            <a:off x="662054" y="3758458"/>
            <a:ext cx="1170940" cy="838200"/>
          </a:xfrm>
          <a:prstGeom prst="rect">
            <a:avLst/>
          </a:prstGeom>
        </p:spPr>
      </p:pic>
      <p:pic>
        <p:nvPicPr>
          <p:cNvPr id="10" name="Picture 9"/>
          <p:cNvPicPr/>
          <p:nvPr/>
        </p:nvPicPr>
        <p:blipFill>
          <a:blip r:embed="rId7" cstate="print">
            <a:extLst>
              <a:ext uri="{28A0092B-C50C-407E-A947-70E740481C1C}">
                <a14:useLocalDpi xmlns:a14="http://schemas.microsoft.com/office/drawing/2010/main" val="0"/>
              </a:ext>
            </a:extLst>
          </a:blip>
          <a:stretch>
            <a:fillRect/>
          </a:stretch>
        </p:blipFill>
        <p:spPr>
          <a:xfrm>
            <a:off x="662054" y="4646717"/>
            <a:ext cx="1171575" cy="828675"/>
          </a:xfrm>
          <a:prstGeom prst="rect">
            <a:avLst/>
          </a:prstGeom>
        </p:spPr>
      </p:pic>
      <p:pic>
        <p:nvPicPr>
          <p:cNvPr id="11" name="Picture 10"/>
          <p:cNvPicPr/>
          <p:nvPr/>
        </p:nvPicPr>
        <p:blipFill>
          <a:blip r:embed="rId8" cstate="print">
            <a:extLst>
              <a:ext uri="{28A0092B-C50C-407E-A947-70E740481C1C}">
                <a14:useLocalDpi xmlns:a14="http://schemas.microsoft.com/office/drawing/2010/main" val="0"/>
              </a:ext>
            </a:extLst>
          </a:blip>
          <a:stretch>
            <a:fillRect/>
          </a:stretch>
        </p:blipFill>
        <p:spPr>
          <a:xfrm>
            <a:off x="621413" y="5525451"/>
            <a:ext cx="1194435" cy="847725"/>
          </a:xfrm>
          <a:prstGeom prst="rect">
            <a:avLst/>
          </a:prstGeom>
        </p:spPr>
      </p:pic>
      <p:sp>
        <p:nvSpPr>
          <p:cNvPr id="3" name="Rectangle 2"/>
          <p:cNvSpPr/>
          <p:nvPr/>
        </p:nvSpPr>
        <p:spPr>
          <a:xfrm>
            <a:off x="1976307" y="1756528"/>
            <a:ext cx="8904515" cy="4616648"/>
          </a:xfrm>
          <a:prstGeom prst="rect">
            <a:avLst/>
          </a:prstGeom>
        </p:spPr>
        <p:txBody>
          <a:bodyPr wrap="square">
            <a:spAutoFit/>
          </a:bodyPr>
          <a:lstStyle/>
          <a:p>
            <a:pPr lvl="0" algn="just">
              <a:lnSpc>
                <a:spcPct val="150000"/>
              </a:lnSpc>
              <a:spcAft>
                <a:spcPts val="0"/>
              </a:spcAft>
            </a:pPr>
            <a:r>
              <a:rPr lang="en-GB" sz="2800" dirty="0" smtClean="0">
                <a:effectLst/>
                <a:latin typeface="Tahoma" panose="020B0604030504040204" pitchFamily="34" charset="0"/>
                <a:ea typeface="Tahoma" panose="020B0604030504040204" pitchFamily="34" charset="0"/>
                <a:cs typeface="Tahoma" panose="020B0604030504040204" pitchFamily="34" charset="0"/>
              </a:rPr>
              <a:t>At Broadway Junior School we ensure that every member of the school community feels valued and respected, and that each person is treated fairly and well. The school Behaviour Policy is therefore designed to support the way in which all members of the school can work together. It aims to promote an environment where everyone feels happy, safe and secure.</a:t>
            </a:r>
            <a:endParaRPr lang="en-GB" sz="28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796994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307848"/>
            <a:ext cx="10103442" cy="1320800"/>
          </a:xfrm>
        </p:spPr>
        <p:txBody>
          <a:bodyPr/>
          <a:lstStyle/>
          <a:p>
            <a:r>
              <a:rPr lang="en-US" dirty="0" smtClean="0">
                <a:latin typeface="Tahoma" panose="020B0604030504040204" pitchFamily="34" charset="0"/>
                <a:ea typeface="Tahoma" panose="020B0604030504040204" pitchFamily="34" charset="0"/>
                <a:cs typeface="Tahoma" panose="020B0604030504040204" pitchFamily="34" charset="0"/>
              </a:rPr>
              <a:t>We value mutual respect; we’re here to help.</a:t>
            </a:r>
            <a:endParaRPr lang="en-GB"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p:cNvPicPr>
            <a:picLocks noChangeAspect="1"/>
          </p:cNvPicPr>
          <p:nvPr/>
        </p:nvPicPr>
        <p:blipFill>
          <a:blip r:embed="rId2"/>
          <a:stretch>
            <a:fillRect/>
          </a:stretch>
        </p:blipFill>
        <p:spPr>
          <a:xfrm>
            <a:off x="2564651" y="1226783"/>
            <a:ext cx="4974137" cy="529333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spTree>
    <p:extLst>
      <p:ext uri="{BB962C8B-B14F-4D97-AF65-F5344CB8AC3E}">
        <p14:creationId xmlns:p14="http://schemas.microsoft.com/office/powerpoint/2010/main" val="2928073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Rectangle 1035">
            <a:extLst>
              <a:ext uri="{FF2B5EF4-FFF2-40B4-BE49-F238E27FC236}">
                <a16:creationId xmlns:a16="http://schemas.microsoft.com/office/drawing/2014/main" xmlns=""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Box 1"/>
          <p:cNvSpPr txBox="1"/>
          <p:nvPr/>
        </p:nvSpPr>
        <p:spPr>
          <a:xfrm>
            <a:off x="1524000" y="1122362"/>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endParaRPr lang="en-US" sz="6000" dirty="0">
              <a:solidFill>
                <a:srgbClr val="FFFFFF"/>
              </a:solidFill>
              <a:latin typeface="+mj-lt"/>
              <a:ea typeface="+mj-ea"/>
              <a:cs typeface="+mj-cs"/>
            </a:endParaRPr>
          </a:p>
          <a:p>
            <a:pPr algn="ctr">
              <a:lnSpc>
                <a:spcPct val="90000"/>
              </a:lnSpc>
              <a:spcBef>
                <a:spcPct val="0"/>
              </a:spcBef>
              <a:spcAft>
                <a:spcPts val="600"/>
              </a:spcAft>
            </a:pPr>
            <a:endParaRPr lang="en-US" sz="6000" dirty="0">
              <a:solidFill>
                <a:srgbClr val="FFFFFF"/>
              </a:solidFill>
              <a:latin typeface="+mj-lt"/>
              <a:ea typeface="+mj-ea"/>
              <a:cs typeface="+mj-cs"/>
            </a:endParaRPr>
          </a:p>
          <a:p>
            <a:pPr algn="ctr">
              <a:lnSpc>
                <a:spcPct val="90000"/>
              </a:lnSpc>
              <a:spcBef>
                <a:spcPct val="0"/>
              </a:spcBef>
              <a:spcAft>
                <a:spcPts val="600"/>
              </a:spcAft>
            </a:pPr>
            <a:endParaRPr lang="en-US" sz="6000" dirty="0">
              <a:solidFill>
                <a:srgbClr val="FFFFFF"/>
              </a:solidFill>
              <a:latin typeface="+mj-lt"/>
              <a:ea typeface="+mj-ea"/>
              <a:cs typeface="+mj-cs"/>
            </a:endParaRPr>
          </a:p>
          <a:p>
            <a:pPr algn="ctr">
              <a:lnSpc>
                <a:spcPct val="90000"/>
              </a:lnSpc>
              <a:spcBef>
                <a:spcPct val="0"/>
              </a:spcBef>
              <a:spcAft>
                <a:spcPts val="600"/>
              </a:spcAft>
            </a:pPr>
            <a:endParaRPr lang="en-US" sz="6000" dirty="0">
              <a:solidFill>
                <a:srgbClr val="FFFFFF"/>
              </a:solidFill>
              <a:latin typeface="+mj-lt"/>
              <a:ea typeface="+mj-ea"/>
              <a:cs typeface="+mj-cs"/>
            </a:endParaRPr>
          </a:p>
          <a:p>
            <a:pPr algn="ctr">
              <a:lnSpc>
                <a:spcPct val="90000"/>
              </a:lnSpc>
              <a:spcBef>
                <a:spcPct val="0"/>
              </a:spcBef>
              <a:spcAft>
                <a:spcPts val="600"/>
              </a:spcAft>
            </a:pPr>
            <a:endParaRPr lang="en-US" sz="6000" dirty="0">
              <a:solidFill>
                <a:srgbClr val="FFFFFF"/>
              </a:solidFill>
              <a:latin typeface="+mj-lt"/>
              <a:ea typeface="+mj-ea"/>
              <a:cs typeface="+mj-cs"/>
            </a:endParaRPr>
          </a:p>
        </p:txBody>
      </p:sp>
      <p:sp>
        <p:nvSpPr>
          <p:cNvPr id="4" name="TextBox 3"/>
          <p:cNvSpPr txBox="1"/>
          <p:nvPr/>
        </p:nvSpPr>
        <p:spPr>
          <a:xfrm>
            <a:off x="304800" y="566058"/>
            <a:ext cx="184731" cy="646331"/>
          </a:xfrm>
          <a:prstGeom prst="rect">
            <a:avLst/>
          </a:prstGeom>
          <a:noFill/>
        </p:spPr>
        <p:txBody>
          <a:bodyPr wrap="none" rtlCol="0">
            <a:spAutoFit/>
          </a:bodyPr>
          <a:lstStyle/>
          <a:p>
            <a:endParaRPr lang="en-GB" sz="3600" dirty="0">
              <a:latin typeface="Tahoma" panose="020B0604030504040204" pitchFamily="34" charset="0"/>
              <a:ea typeface="Tahoma" panose="020B0604030504040204" pitchFamily="34" charset="0"/>
              <a:cs typeface="Tahoma" panose="020B0604030504040204" pitchFamily="34" charset="0"/>
            </a:endParaRPr>
          </a:p>
        </p:txBody>
      </p:sp>
      <p:pic>
        <p:nvPicPr>
          <p:cNvPr id="6" name="Content Placeholder 3">
            <a:extLst>
              <a:ext uri="{FF2B5EF4-FFF2-40B4-BE49-F238E27FC236}">
                <a16:creationId xmlns="" xmlns:a16="http://schemas.microsoft.com/office/drawing/2014/main" id="{B2971CD1-C57C-A434-5586-7ADFB7F3C65B}"/>
              </a:ext>
            </a:extLst>
          </p:cNvPr>
          <p:cNvPicPr>
            <a:picLocks noGrp="1" noChangeAspect="1"/>
          </p:cNvPicPr>
          <p:nvPr>
            <p:ph idx="1"/>
          </p:nvPr>
        </p:nvPicPr>
        <p:blipFill rotWithShape="1">
          <a:blip r:embed="rId2"/>
          <a:srcRect t="2236" b="9874"/>
          <a:stretch/>
        </p:blipFill>
        <p:spPr>
          <a:xfrm>
            <a:off x="489531" y="361600"/>
            <a:ext cx="5483278" cy="3084344"/>
          </a:xfrm>
          <a:prstGeom prst="rect">
            <a:avLst/>
          </a:prstGeom>
        </p:spPr>
      </p:pic>
      <p:pic>
        <p:nvPicPr>
          <p:cNvPr id="10" name="Picture 2" descr="Times Tables Rock Stars – Times Tables Rock St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50" y="4944656"/>
            <a:ext cx="2976209" cy="16588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8124861" y="2565304"/>
            <a:ext cx="2473740" cy="1765846"/>
          </a:xfrm>
          <a:prstGeom prst="rect">
            <a:avLst/>
          </a:prstGeom>
        </p:spPr>
      </p:pic>
      <p:pic>
        <p:nvPicPr>
          <p:cNvPr id="14" name="Content Placeholder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7389" y="152668"/>
            <a:ext cx="1869422" cy="1869422"/>
          </a:xfrm>
          <a:prstGeom prst="rect">
            <a:avLst/>
          </a:prstGeom>
        </p:spPr>
      </p:pic>
      <p:grpSp>
        <p:nvGrpSpPr>
          <p:cNvPr id="12" name="Group 11"/>
          <p:cNvGrpSpPr/>
          <p:nvPr/>
        </p:nvGrpSpPr>
        <p:grpSpPr>
          <a:xfrm>
            <a:off x="489531" y="4022880"/>
            <a:ext cx="4939520" cy="2489687"/>
            <a:chOff x="302436" y="4173385"/>
            <a:chExt cx="4939520" cy="2489687"/>
          </a:xfrm>
        </p:grpSpPr>
        <p:pic>
          <p:nvPicPr>
            <p:cNvPr id="15" name="Picture 14"/>
            <p:cNvPicPr/>
            <p:nvPr/>
          </p:nvPicPr>
          <p:blipFill>
            <a:blip r:embed="rId6"/>
            <a:stretch>
              <a:fillRect/>
            </a:stretch>
          </p:blipFill>
          <p:spPr>
            <a:xfrm>
              <a:off x="302436" y="4173385"/>
              <a:ext cx="3551818" cy="2489687"/>
            </a:xfrm>
            <a:prstGeom prst="rect">
              <a:avLst/>
            </a:prstGeom>
            <a:ln>
              <a:noFill/>
            </a:ln>
            <a:effectLst>
              <a:softEdge rad="112500"/>
            </a:effectLst>
          </p:spPr>
        </p:pic>
        <p:pic>
          <p:nvPicPr>
            <p:cNvPr id="11" name="Content Placeholder 4" descr="A cartoon of a person hugging a cup of hot chocolate&#10;&#10;Description automatically generated">
              <a:extLst>
                <a:ext uri="{FF2B5EF4-FFF2-40B4-BE49-F238E27FC236}">
                  <a16:creationId xmlns="" xmlns:a16="http://schemas.microsoft.com/office/drawing/2014/main" id="{69B703C0-46F1-0756-21B1-7E6C854AAEB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62526" y="4783642"/>
              <a:ext cx="1879430" cy="1879430"/>
            </a:xfrm>
            <a:prstGeom prst="rect">
              <a:avLst/>
            </a:prstGeom>
          </p:spPr>
        </p:pic>
      </p:grpSp>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423045" y="152668"/>
            <a:ext cx="1561847" cy="1894114"/>
          </a:xfrm>
          <a:prstGeom prst="rect">
            <a:avLst/>
          </a:prstGeom>
        </p:spPr>
      </p:pic>
      <p:pic>
        <p:nvPicPr>
          <p:cNvPr id="18" name="Content Placeholder 4" descr="A cartoon of a person clapping&#10;&#10;Description automatically generated">
            <a:extLst>
              <a:ext uri="{FF2B5EF4-FFF2-40B4-BE49-F238E27FC236}">
                <a16:creationId xmlns="" xmlns:a16="http://schemas.microsoft.com/office/drawing/2014/main" id="{44947E17-6252-3091-B7DF-16756A4E790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 b="3669"/>
          <a:stretch/>
        </p:blipFill>
        <p:spPr>
          <a:xfrm>
            <a:off x="5758856" y="2666654"/>
            <a:ext cx="1815609" cy="1748984"/>
          </a:xfrm>
          <a:custGeom>
            <a:avLst/>
            <a:gdLst/>
            <a:ahLst/>
            <a:cxnLst/>
            <a:rect l="l" t="t" r="r" b="b"/>
            <a:pathLst>
              <a:path w="5923214" h="5705857">
                <a:moveTo>
                  <a:pt x="3612238" y="0"/>
                </a:moveTo>
                <a:cubicBezTo>
                  <a:pt x="4485043" y="0"/>
                  <a:pt x="5285549" y="309553"/>
                  <a:pt x="5909957" y="824860"/>
                </a:cubicBezTo>
                <a:lnTo>
                  <a:pt x="5923214" y="836909"/>
                </a:lnTo>
                <a:lnTo>
                  <a:pt x="5923214" y="5705857"/>
                </a:lnTo>
                <a:lnTo>
                  <a:pt x="672237" y="5705857"/>
                </a:lnTo>
                <a:lnTo>
                  <a:pt x="616914" y="5631875"/>
                </a:lnTo>
                <a:cubicBezTo>
                  <a:pt x="227427" y="5055358"/>
                  <a:pt x="0" y="4360357"/>
                  <a:pt x="0" y="3612238"/>
                </a:cubicBezTo>
                <a:cubicBezTo>
                  <a:pt x="0" y="1617255"/>
                  <a:pt x="1617255" y="0"/>
                  <a:pt x="3612238" y="0"/>
                </a:cubicBezTo>
                <a:close/>
              </a:path>
            </a:pathLst>
          </a:custGeom>
        </p:spPr>
      </p:pic>
      <p:pic>
        <p:nvPicPr>
          <p:cNvPr id="19" name="Content Placeholder 4" descr="Cartoon a cartoon of a person sitting on a stack of books&#10;&#10;Description automatically generated">
            <a:extLst>
              <a:ext uri="{FF2B5EF4-FFF2-40B4-BE49-F238E27FC236}">
                <a16:creationId xmlns:a16="http://schemas.microsoft.com/office/drawing/2014/main" xmlns="" id="{5222E2BB-A12F-8D28-D911-DA31016F752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 b="1"/>
          <a:stretch/>
        </p:blipFill>
        <p:spPr>
          <a:xfrm>
            <a:off x="9731940" y="4658515"/>
            <a:ext cx="1872119" cy="1872119"/>
          </a:xfrm>
          <a:custGeom>
            <a:avLst/>
            <a:gdLst/>
            <a:ahLst/>
            <a:cxnLst/>
            <a:rect l="l" t="t" r="r" b="b"/>
            <a:pathLst>
              <a:path w="1924906" h="1924906">
                <a:moveTo>
                  <a:pt x="962453" y="0"/>
                </a:moveTo>
                <a:cubicBezTo>
                  <a:pt x="1494001" y="0"/>
                  <a:pt x="1924906" y="430905"/>
                  <a:pt x="1924906" y="962453"/>
                </a:cubicBezTo>
                <a:cubicBezTo>
                  <a:pt x="1924906" y="1494001"/>
                  <a:pt x="1494001" y="1924906"/>
                  <a:pt x="962453" y="1924906"/>
                </a:cubicBezTo>
                <a:cubicBezTo>
                  <a:pt x="430905" y="1924906"/>
                  <a:pt x="0" y="1494001"/>
                  <a:pt x="0" y="962453"/>
                </a:cubicBezTo>
                <a:cubicBezTo>
                  <a:pt x="0" y="430905"/>
                  <a:pt x="430905" y="0"/>
                  <a:pt x="962453" y="0"/>
                </a:cubicBezTo>
                <a:close/>
              </a:path>
            </a:pathLst>
          </a:custGeom>
        </p:spPr>
      </p:pic>
      <p:pic>
        <p:nvPicPr>
          <p:cNvPr id="20" name="Picture 19"/>
          <p:cNvPicPr>
            <a:picLocks noChangeAspect="1"/>
          </p:cNvPicPr>
          <p:nvPr/>
        </p:nvPicPr>
        <p:blipFill>
          <a:blip r:embed="rId11"/>
          <a:stretch>
            <a:fillRect/>
          </a:stretch>
        </p:blipFill>
        <p:spPr>
          <a:xfrm>
            <a:off x="8124861" y="867889"/>
            <a:ext cx="1374957" cy="1332782"/>
          </a:xfrm>
          <a:prstGeom prst="rect">
            <a:avLst/>
          </a:prstGeom>
          <a:ln>
            <a:solidFill>
              <a:schemeClr val="accent1"/>
            </a:solidFill>
          </a:ln>
          <a:effectLst>
            <a:softEdge rad="112500"/>
          </a:effectLst>
        </p:spPr>
      </p:pic>
    </p:spTree>
    <p:extLst>
      <p:ext uri="{BB962C8B-B14F-4D97-AF65-F5344CB8AC3E}">
        <p14:creationId xmlns:p14="http://schemas.microsoft.com/office/powerpoint/2010/main" val="2222279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1175</TotalTime>
  <Words>748</Words>
  <Application>Microsoft Office PowerPoint</Application>
  <PresentationFormat>Widescreen</PresentationFormat>
  <Paragraphs>196</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Tahoma</vt:lpstr>
      <vt:lpstr>Times New Roman</vt:lpstr>
      <vt:lpstr>Trebuchet MS</vt:lpstr>
      <vt:lpstr>Wingdings 3</vt:lpstr>
      <vt:lpstr>Facet</vt:lpstr>
      <vt:lpstr>PowerPoint Presentation</vt:lpstr>
      <vt:lpstr>PowerPoint Presentation</vt:lpstr>
      <vt:lpstr>We are ‘Award Winning’ </vt:lpstr>
      <vt:lpstr>PowerPoint Presentation</vt:lpstr>
      <vt:lpstr>PowerPoint Presentation</vt:lpstr>
      <vt:lpstr>PowerPoint Presentation</vt:lpstr>
      <vt:lpstr>PowerPoint Presentation</vt:lpstr>
      <vt:lpstr>We value mutual respect; we’re here to help.</vt:lpstr>
      <vt:lpstr>PowerPoint Presentation</vt:lpstr>
      <vt:lpstr>Parent Partnership:  How do we involve you? </vt:lpstr>
      <vt:lpstr>PowerPoint Presentation</vt:lpstr>
      <vt:lpstr>PowerPoint Presentation</vt:lpstr>
      <vt:lpstr>PowerPoint Presentation</vt:lpstr>
      <vt:lpstr>Mathematics </vt:lpstr>
      <vt:lpstr>Y4 Multiplication</vt:lpstr>
      <vt:lpstr>Our Curriculum</vt:lpstr>
      <vt:lpstr>Mental Health &amp; Wellbeing </vt:lpstr>
      <vt:lpstr>Positive Playtimes </vt:lpstr>
      <vt:lpstr>Planned Projects </vt:lpstr>
      <vt:lpstr>PowerPoint Presentation</vt:lpstr>
      <vt:lpstr>PowerPoint Presentation</vt:lpstr>
      <vt:lpstr>PowerPoint Presentation</vt:lpstr>
      <vt:lpstr>PowerPoint Presentation</vt:lpstr>
      <vt:lpstr>Safeguarding Leads </vt:lpstr>
      <vt:lpstr>Children return to school on Monday 8th September 2025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Nicola  Walker</dc:creator>
  <cp:lastModifiedBy>Hall User</cp:lastModifiedBy>
  <cp:revision>93</cp:revision>
  <cp:lastPrinted>2023-06-27T12:39:09Z</cp:lastPrinted>
  <dcterms:created xsi:type="dcterms:W3CDTF">2023-06-26T15:22:49Z</dcterms:created>
  <dcterms:modified xsi:type="dcterms:W3CDTF">2025-07-02T12:52:22Z</dcterms:modified>
</cp:coreProperties>
</file>