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 id="257" r:id="rId6"/>
    <p:sldId id="260" r:id="rId7"/>
    <p:sldId id="261" r:id="rId8"/>
    <p:sldId id="262" r:id="rId9"/>
    <p:sldId id="264" r:id="rId10"/>
    <p:sldId id="265" r:id="rId11"/>
    <p:sldId id="266" r:id="rId12"/>
    <p:sldId id="267" r:id="rId13"/>
    <p:sldId id="269" r:id="rId14"/>
    <p:sldId id="268" r:id="rId15"/>
    <p:sldId id="283" r:id="rId16"/>
    <p:sldId id="270" r:id="rId17"/>
    <p:sldId id="271" r:id="rId18"/>
    <p:sldId id="289" r:id="rId19"/>
    <p:sldId id="274" r:id="rId20"/>
    <p:sldId id="290" r:id="rId21"/>
    <p:sldId id="291" r:id="rId22"/>
    <p:sldId id="286" r:id="rId23"/>
    <p:sldId id="287" r:id="rId24"/>
    <p:sldId id="276" r:id="rId25"/>
    <p:sldId id="284" r:id="rId26"/>
    <p:sldId id="282" r:id="rId27"/>
    <p:sldId id="281" r:id="rId28"/>
    <p:sldId id="279" r:id="rId29"/>
    <p:sldId id="272"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F39A661-7B5F-F793-2150-3DDA963432E2}" v="4" dt="2026-09-15T14:53:52.863"/>
    <p1510:client id="{4C61DF00-8184-6A86-C153-91D606569A06}" v="6" dt="2026-09-14T11:11:03.15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6" d="100"/>
          <a:sy n="106" d="100"/>
        </p:scale>
        <p:origin x="756"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microsoft.com/office/2015/10/relationships/revisionInfo" Target="revisionInfo.xml"/><Relationship Id="rId8" Type="http://schemas.openxmlformats.org/officeDocument/2006/relationships/slide" Target="slides/slide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C44DA8BB-72F5-4AC5-8DCE-3E02B6A37944}" type="datetimeFigureOut">
              <a:rPr lang="en-GB" smtClean="0"/>
              <a:t>15/09/2026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3BAC9DE-6922-42B7-8723-92335EDAF137}" type="slidenum">
              <a:rPr lang="en-GB" smtClean="0"/>
              <a:t>‹#›</a:t>
            </a:fld>
            <a:endParaRPr lang="en-GB"/>
          </a:p>
        </p:txBody>
      </p:sp>
    </p:spTree>
    <p:extLst>
      <p:ext uri="{BB962C8B-B14F-4D97-AF65-F5344CB8AC3E}">
        <p14:creationId xmlns:p14="http://schemas.microsoft.com/office/powerpoint/2010/main" val="25627903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C44DA8BB-72F5-4AC5-8DCE-3E02B6A37944}" type="datetimeFigureOut">
              <a:rPr lang="en-GB" smtClean="0"/>
              <a:t>15/09/2026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3BAC9DE-6922-42B7-8723-92335EDAF137}" type="slidenum">
              <a:rPr lang="en-GB" smtClean="0"/>
              <a:t>‹#›</a:t>
            </a:fld>
            <a:endParaRPr lang="en-GB"/>
          </a:p>
        </p:txBody>
      </p:sp>
    </p:spTree>
    <p:extLst>
      <p:ext uri="{BB962C8B-B14F-4D97-AF65-F5344CB8AC3E}">
        <p14:creationId xmlns:p14="http://schemas.microsoft.com/office/powerpoint/2010/main" val="32568056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44DA8BB-72F5-4AC5-8DCE-3E02B6A37944}" type="datetimeFigureOut">
              <a:rPr lang="en-GB" smtClean="0"/>
              <a:t>15/09/2026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3BAC9DE-6922-42B7-8723-92335EDAF137}" type="slidenum">
              <a:rPr lang="en-GB" smtClean="0"/>
              <a:t>‹#›</a:t>
            </a:fld>
            <a:endParaRPr lang="en-GB"/>
          </a:p>
        </p:txBody>
      </p:sp>
    </p:spTree>
    <p:extLst>
      <p:ext uri="{BB962C8B-B14F-4D97-AF65-F5344CB8AC3E}">
        <p14:creationId xmlns:p14="http://schemas.microsoft.com/office/powerpoint/2010/main" val="17469745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C44DA8BB-72F5-4AC5-8DCE-3E02B6A37944}" type="datetimeFigureOut">
              <a:rPr lang="en-GB" smtClean="0"/>
              <a:t>15/09/2026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3BAC9DE-6922-42B7-8723-92335EDAF137}" type="slidenum">
              <a:rPr lang="en-GB" smtClean="0"/>
              <a:t>‹#›</a:t>
            </a:fld>
            <a:endParaRPr lang="en-GB"/>
          </a:p>
        </p:txBody>
      </p:sp>
    </p:spTree>
    <p:extLst>
      <p:ext uri="{BB962C8B-B14F-4D97-AF65-F5344CB8AC3E}">
        <p14:creationId xmlns:p14="http://schemas.microsoft.com/office/powerpoint/2010/main" val="34321998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C44DA8BB-72F5-4AC5-8DCE-3E02B6A37944}" type="datetimeFigureOut">
              <a:rPr lang="en-GB" smtClean="0"/>
              <a:t>15/09/2026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63BAC9DE-6922-42B7-8723-92335EDAF137}" type="slidenum">
              <a:rPr lang="en-GB" smtClean="0"/>
              <a:t>‹#›</a:t>
            </a:fld>
            <a:endParaRPr lang="en-GB"/>
          </a:p>
        </p:txBody>
      </p:sp>
    </p:spTree>
    <p:extLst>
      <p:ext uri="{BB962C8B-B14F-4D97-AF65-F5344CB8AC3E}">
        <p14:creationId xmlns:p14="http://schemas.microsoft.com/office/powerpoint/2010/main" val="23236226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C44DA8BB-72F5-4AC5-8DCE-3E02B6A37944}" type="datetimeFigureOut">
              <a:rPr lang="en-GB" smtClean="0"/>
              <a:t>15/09/2026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3BAC9DE-6922-42B7-8723-92335EDAF137}" type="slidenum">
              <a:rPr lang="en-GB" smtClean="0"/>
              <a:t>‹#›</a:t>
            </a:fld>
            <a:endParaRPr lang="en-GB"/>
          </a:p>
        </p:txBody>
      </p:sp>
    </p:spTree>
    <p:extLst>
      <p:ext uri="{BB962C8B-B14F-4D97-AF65-F5344CB8AC3E}">
        <p14:creationId xmlns:p14="http://schemas.microsoft.com/office/powerpoint/2010/main" val="31780059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44DA8BB-72F5-4AC5-8DCE-3E02B6A37944}" type="datetimeFigureOut">
              <a:rPr lang="en-GB" smtClean="0"/>
              <a:t>15/09/2026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63BAC9DE-6922-42B7-8723-92335EDAF137}" type="slidenum">
              <a:rPr lang="en-GB" smtClean="0"/>
              <a:t>‹#›</a:t>
            </a:fld>
            <a:endParaRPr lang="en-GB"/>
          </a:p>
        </p:txBody>
      </p:sp>
    </p:spTree>
    <p:extLst>
      <p:ext uri="{BB962C8B-B14F-4D97-AF65-F5344CB8AC3E}">
        <p14:creationId xmlns:p14="http://schemas.microsoft.com/office/powerpoint/2010/main" val="33674753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44DA8BB-72F5-4AC5-8DCE-3E02B6A37944}" type="datetimeFigureOut">
              <a:rPr lang="en-GB" smtClean="0"/>
              <a:t>15/09/2026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3BAC9DE-6922-42B7-8723-92335EDAF137}" type="slidenum">
              <a:rPr lang="en-GB" smtClean="0"/>
              <a:t>‹#›</a:t>
            </a:fld>
            <a:endParaRPr lang="en-GB"/>
          </a:p>
        </p:txBody>
      </p:sp>
    </p:spTree>
    <p:extLst>
      <p:ext uri="{BB962C8B-B14F-4D97-AF65-F5344CB8AC3E}">
        <p14:creationId xmlns:p14="http://schemas.microsoft.com/office/powerpoint/2010/main" val="31700436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44DA8BB-72F5-4AC5-8DCE-3E02B6A37944}" type="datetimeFigureOut">
              <a:rPr lang="en-GB" smtClean="0"/>
              <a:t>15/09/2026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3BAC9DE-6922-42B7-8723-92335EDAF137}" type="slidenum">
              <a:rPr lang="en-GB" smtClean="0"/>
              <a:t>‹#›</a:t>
            </a:fld>
            <a:endParaRPr lang="en-GB"/>
          </a:p>
        </p:txBody>
      </p:sp>
    </p:spTree>
    <p:extLst>
      <p:ext uri="{BB962C8B-B14F-4D97-AF65-F5344CB8AC3E}">
        <p14:creationId xmlns:p14="http://schemas.microsoft.com/office/powerpoint/2010/main" val="12915551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C44DA8BB-72F5-4AC5-8DCE-3E02B6A37944}" type="datetimeFigureOut">
              <a:rPr lang="en-GB" smtClean="0"/>
              <a:t>15/09/2026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3BAC9DE-6922-42B7-8723-92335EDAF137}" type="slidenum">
              <a:rPr lang="en-GB" smtClean="0"/>
              <a:t>‹#›</a:t>
            </a:fld>
            <a:endParaRPr lang="en-GB"/>
          </a:p>
        </p:txBody>
      </p:sp>
    </p:spTree>
    <p:extLst>
      <p:ext uri="{BB962C8B-B14F-4D97-AF65-F5344CB8AC3E}">
        <p14:creationId xmlns:p14="http://schemas.microsoft.com/office/powerpoint/2010/main" val="27857051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C44DA8BB-72F5-4AC5-8DCE-3E02B6A37944}" type="datetimeFigureOut">
              <a:rPr lang="en-GB" smtClean="0"/>
              <a:t>15/09/2026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3BAC9DE-6922-42B7-8723-92335EDAF137}" type="slidenum">
              <a:rPr lang="en-GB" smtClean="0"/>
              <a:t>‹#›</a:t>
            </a:fld>
            <a:endParaRPr lang="en-GB"/>
          </a:p>
        </p:txBody>
      </p:sp>
    </p:spTree>
    <p:extLst>
      <p:ext uri="{BB962C8B-B14F-4D97-AF65-F5344CB8AC3E}">
        <p14:creationId xmlns:p14="http://schemas.microsoft.com/office/powerpoint/2010/main" val="38037345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44DA8BB-72F5-4AC5-8DCE-3E02B6A37944}" type="datetimeFigureOut">
              <a:rPr lang="en-GB" smtClean="0"/>
              <a:t>15/09/2026</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3BAC9DE-6922-42B7-8723-92335EDAF137}" type="slidenum">
              <a:rPr lang="en-GB" smtClean="0"/>
              <a:t>‹#›</a:t>
            </a:fld>
            <a:endParaRPr lang="en-GB"/>
          </a:p>
        </p:txBody>
      </p:sp>
    </p:spTree>
    <p:extLst>
      <p:ext uri="{BB962C8B-B14F-4D97-AF65-F5344CB8AC3E}">
        <p14:creationId xmlns:p14="http://schemas.microsoft.com/office/powerpoint/2010/main" val="276635096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4.jpeg"/><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ttrockstars.com/" TargetMode="External"/><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hyperlink" Target="https://www.purplemash.com/"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image" Target="../media/image22.jpeg"/><Relationship Id="rId5" Type="http://schemas.openxmlformats.org/officeDocument/2006/relationships/image" Target="../media/image21.png"/><Relationship Id="rId4" Type="http://schemas.openxmlformats.org/officeDocument/2006/relationships/image" Target="../media/image20.png"/></Relationships>
</file>

<file path=ppt/slides/_rels/slide1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4.jpeg"/><Relationship Id="rId1" Type="http://schemas.openxmlformats.org/officeDocument/2006/relationships/slideLayout" Target="../slideLayouts/slideLayout7.xml"/><Relationship Id="rId4" Type="http://schemas.openxmlformats.org/officeDocument/2006/relationships/image" Target="../media/image26.png"/></Relationships>
</file>

<file path=ppt/slides/_rels/slide1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4.jpeg"/><Relationship Id="rId1" Type="http://schemas.openxmlformats.org/officeDocument/2006/relationships/slideLayout" Target="../slideLayouts/slideLayout7.xml"/><Relationship Id="rId5" Type="http://schemas.openxmlformats.org/officeDocument/2006/relationships/image" Target="../media/image29.png"/><Relationship Id="rId4" Type="http://schemas.openxmlformats.org/officeDocument/2006/relationships/image" Target="../media/image28.png"/></Relationships>
</file>

<file path=ppt/slides/_rels/slide19.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30.png"/><Relationship Id="rId7" Type="http://schemas.openxmlformats.org/officeDocument/2006/relationships/image" Target="../media/image34.png"/><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hyperlink" Target="https://www.youtube.com/watch?v=pmjYmaj8cpw"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599849"/>
            <a:ext cx="9144000" cy="2387600"/>
          </a:xfrm>
        </p:spPr>
        <p:txBody>
          <a:bodyPr/>
          <a:lstStyle/>
          <a:p>
            <a:r>
              <a:rPr lang="en-GB">
                <a:latin typeface="Tahoma" panose="020B0604030504040204" pitchFamily="34" charset="0"/>
                <a:ea typeface="Tahoma" panose="020B0604030504040204" pitchFamily="34" charset="0"/>
                <a:cs typeface="Tahoma" panose="020B0604030504040204" pitchFamily="34" charset="0"/>
              </a:rPr>
              <a:t>Meet the Teacher </a:t>
            </a:r>
          </a:p>
        </p:txBody>
      </p:sp>
      <p:sp>
        <p:nvSpPr>
          <p:cNvPr id="3" name="Subtitle 2"/>
          <p:cNvSpPr>
            <a:spLocks noGrp="1"/>
          </p:cNvSpPr>
          <p:nvPr>
            <p:ph type="subTitle" idx="1"/>
          </p:nvPr>
        </p:nvSpPr>
        <p:spPr>
          <a:xfrm>
            <a:off x="1524000" y="3695344"/>
            <a:ext cx="9144000" cy="1655762"/>
          </a:xfrm>
        </p:spPr>
        <p:txBody>
          <a:bodyPr vert="horz" lIns="91440" tIns="45720" rIns="91440" bIns="45720" rtlCol="0" anchor="t">
            <a:normAutofit/>
          </a:bodyPr>
          <a:lstStyle/>
          <a:p>
            <a:r>
              <a:rPr lang="en-GB" sz="4400" dirty="0">
                <a:latin typeface="Tahoma"/>
                <a:ea typeface="Tahoma"/>
                <a:cs typeface="Tahoma"/>
              </a:rPr>
              <a:t>Year 3</a:t>
            </a:r>
          </a:p>
        </p:txBody>
      </p:sp>
      <p:pic>
        <p:nvPicPr>
          <p:cNvPr id="4" name="Picture 3"/>
          <p:cNvPicPr>
            <a:picLocks noChangeAspect="1"/>
          </p:cNvPicPr>
          <p:nvPr/>
        </p:nvPicPr>
        <p:blipFill>
          <a:blip r:embed="rId2"/>
          <a:stretch>
            <a:fillRect/>
          </a:stretch>
        </p:blipFill>
        <p:spPr>
          <a:xfrm>
            <a:off x="10138634" y="377145"/>
            <a:ext cx="1720575" cy="2065366"/>
          </a:xfrm>
          <a:prstGeom prst="rect">
            <a:avLst/>
          </a:prstGeom>
        </p:spPr>
      </p:pic>
      <p:pic>
        <p:nvPicPr>
          <p:cNvPr id="7" name="Picture 6" descr="A green circle with black text and a heart&#10;&#10;AI-generated content may be incorrect.">
            <a:extLst>
              <a:ext uri="{FF2B5EF4-FFF2-40B4-BE49-F238E27FC236}">
                <a16:creationId xmlns:a16="http://schemas.microsoft.com/office/drawing/2014/main" id="{945D3D94-4A00-FB61-6864-72B5071C5250}"/>
              </a:ext>
            </a:extLst>
          </p:cNvPr>
          <p:cNvPicPr>
            <a:picLocks noChangeAspect="1"/>
          </p:cNvPicPr>
          <p:nvPr/>
        </p:nvPicPr>
        <p:blipFill>
          <a:blip r:embed="rId3"/>
          <a:stretch>
            <a:fillRect/>
          </a:stretch>
        </p:blipFill>
        <p:spPr>
          <a:xfrm>
            <a:off x="4388168" y="5351145"/>
            <a:ext cx="3608705" cy="1144270"/>
          </a:xfrm>
          <a:prstGeom prst="rect">
            <a:avLst/>
          </a:prstGeom>
        </p:spPr>
      </p:pic>
    </p:spTree>
    <p:extLst>
      <p:ext uri="{BB962C8B-B14F-4D97-AF65-F5344CB8AC3E}">
        <p14:creationId xmlns:p14="http://schemas.microsoft.com/office/powerpoint/2010/main" val="34091746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4" name="TextBox 3"/>
          <p:cNvSpPr txBox="1"/>
          <p:nvPr/>
        </p:nvSpPr>
        <p:spPr>
          <a:xfrm>
            <a:off x="3116424" y="485192"/>
            <a:ext cx="5598368" cy="830997"/>
          </a:xfrm>
          <a:prstGeom prst="rect">
            <a:avLst/>
          </a:prstGeom>
          <a:noFill/>
        </p:spPr>
        <p:txBody>
          <a:bodyPr wrap="square" lIns="91440" tIns="45720" rIns="91440" bIns="45720" rtlCol="0" anchor="t">
            <a:spAutoFit/>
          </a:bodyPr>
          <a:lstStyle/>
          <a:p>
            <a:pPr algn="ctr"/>
            <a:r>
              <a:rPr lang="en-GB" sz="4800" dirty="0">
                <a:latin typeface="Tahoma"/>
                <a:ea typeface="Tahoma"/>
                <a:cs typeface="Tahoma"/>
              </a:rPr>
              <a:t>Year 3 Staff </a:t>
            </a:r>
          </a:p>
        </p:txBody>
      </p:sp>
      <p:pic>
        <p:nvPicPr>
          <p:cNvPr id="5" name="Picture 4"/>
          <p:cNvPicPr>
            <a:picLocks noChangeAspect="1"/>
          </p:cNvPicPr>
          <p:nvPr/>
        </p:nvPicPr>
        <p:blipFill>
          <a:blip r:embed="rId2"/>
          <a:stretch>
            <a:fillRect/>
          </a:stretch>
        </p:blipFill>
        <p:spPr>
          <a:xfrm>
            <a:off x="10138634" y="377145"/>
            <a:ext cx="1720575" cy="2065366"/>
          </a:xfrm>
          <a:prstGeom prst="rect">
            <a:avLst/>
          </a:prstGeom>
        </p:spPr>
      </p:pic>
      <p:pic>
        <p:nvPicPr>
          <p:cNvPr id="6" name="Picture 5">
            <a:extLst>
              <a:ext uri="{FF2B5EF4-FFF2-40B4-BE49-F238E27FC236}">
                <a16:creationId xmlns:a16="http://schemas.microsoft.com/office/drawing/2014/main" id="{D0662B44-1D32-333C-A01C-8AAD4F3B70F2}"/>
              </a:ext>
            </a:extLst>
          </p:cNvPr>
          <p:cNvPicPr>
            <a:picLocks noChangeAspect="1"/>
          </p:cNvPicPr>
          <p:nvPr/>
        </p:nvPicPr>
        <p:blipFill>
          <a:blip r:embed="rId3"/>
          <a:stretch>
            <a:fillRect/>
          </a:stretch>
        </p:blipFill>
        <p:spPr>
          <a:xfrm>
            <a:off x="493290" y="1133657"/>
            <a:ext cx="11205419" cy="4590686"/>
          </a:xfrm>
          <a:prstGeom prst="rect">
            <a:avLst/>
          </a:prstGeom>
        </p:spPr>
      </p:pic>
    </p:spTree>
    <p:extLst>
      <p:ext uri="{BB962C8B-B14F-4D97-AF65-F5344CB8AC3E}">
        <p14:creationId xmlns:p14="http://schemas.microsoft.com/office/powerpoint/2010/main" val="27766162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4" name="TextBox 3"/>
          <p:cNvSpPr txBox="1"/>
          <p:nvPr/>
        </p:nvSpPr>
        <p:spPr>
          <a:xfrm>
            <a:off x="304800" y="566058"/>
            <a:ext cx="184731" cy="646331"/>
          </a:xfrm>
          <a:prstGeom prst="rect">
            <a:avLst/>
          </a:prstGeom>
          <a:noFill/>
        </p:spPr>
        <p:txBody>
          <a:bodyPr wrap="none" rtlCol="0">
            <a:spAutoFit/>
          </a:bodyPr>
          <a:lstStyle/>
          <a:p>
            <a:endParaRPr lang="en-GB" sz="3600">
              <a:latin typeface="Tahoma" panose="020B0604030504040204" pitchFamily="34" charset="0"/>
              <a:ea typeface="Tahoma" panose="020B0604030504040204" pitchFamily="34" charset="0"/>
              <a:cs typeface="Tahoma" panose="020B0604030504040204" pitchFamily="34" charset="0"/>
            </a:endParaRPr>
          </a:p>
        </p:txBody>
      </p:sp>
      <p:sp>
        <p:nvSpPr>
          <p:cNvPr id="5" name="Rectangle 4"/>
          <p:cNvSpPr/>
          <p:nvPr/>
        </p:nvSpPr>
        <p:spPr>
          <a:xfrm>
            <a:off x="740229" y="762000"/>
            <a:ext cx="10842171" cy="4893647"/>
          </a:xfrm>
          <a:prstGeom prst="rect">
            <a:avLst/>
          </a:prstGeom>
        </p:spPr>
        <p:txBody>
          <a:bodyPr wrap="square">
            <a:spAutoFit/>
          </a:bodyPr>
          <a:lstStyle/>
          <a:p>
            <a:r>
              <a:rPr lang="en-GB" sz="2400" b="1" i="0">
                <a:effectLst/>
                <a:latin typeface="Verdana" panose="020B0604030504040204" pitchFamily="34" charset="0"/>
              </a:rPr>
              <a:t>Values and Vision</a:t>
            </a:r>
            <a:endParaRPr lang="en-GB" sz="2400" b="0" i="0">
              <a:effectLst/>
              <a:latin typeface="Verdana" panose="020B0604030504040204" pitchFamily="34" charset="0"/>
            </a:endParaRPr>
          </a:p>
          <a:p>
            <a:r>
              <a:rPr lang="en-GB" sz="2400" b="0" i="0">
                <a:effectLst/>
                <a:latin typeface="Verdana" panose="020B0604030504040204" pitchFamily="34" charset="0"/>
              </a:rPr>
              <a:t> </a:t>
            </a:r>
          </a:p>
          <a:p>
            <a:r>
              <a:rPr lang="en-GB" sz="2400" b="0" i="0">
                <a:effectLst/>
                <a:latin typeface="Verdana" panose="020B0604030504040204" pitchFamily="34" charset="0"/>
              </a:rPr>
              <a:t>At Broadway, our core values are:</a:t>
            </a:r>
          </a:p>
          <a:p>
            <a:pPr algn="just"/>
            <a:r>
              <a:rPr lang="en-GB" sz="2400" b="0" i="0">
                <a:solidFill>
                  <a:srgbClr val="000000"/>
                </a:solidFill>
                <a:effectLst/>
                <a:latin typeface="Verdana" panose="020B0604030504040204" pitchFamily="34" charset="0"/>
              </a:rPr>
              <a:t> </a:t>
            </a:r>
          </a:p>
          <a:p>
            <a:pPr algn="just"/>
            <a:r>
              <a:rPr lang="en-GB" sz="2400" b="1" i="0">
                <a:solidFill>
                  <a:srgbClr val="70AD47"/>
                </a:solidFill>
                <a:effectLst/>
                <a:latin typeface="century gothic" panose="020B0502020202020204" pitchFamily="34" charset="0"/>
              </a:rPr>
              <a:t>OPPORTUNITY</a:t>
            </a:r>
            <a:r>
              <a:rPr lang="en-GB" sz="2400" b="0" i="0">
                <a:solidFill>
                  <a:srgbClr val="000000"/>
                </a:solidFill>
                <a:effectLst/>
                <a:latin typeface="Verdana" panose="020B0604030504040204" pitchFamily="34" charset="0"/>
              </a:rPr>
              <a:t> </a:t>
            </a:r>
            <a:r>
              <a:rPr lang="en-GB" sz="2400" b="0" i="0">
                <a:solidFill>
                  <a:srgbClr val="000000"/>
                </a:solidFill>
                <a:effectLst/>
                <a:latin typeface="lucida calligraphy" panose="03010101010101010101" pitchFamily="66" charset="0"/>
              </a:rPr>
              <a:t>to flourish</a:t>
            </a:r>
            <a:endParaRPr lang="en-GB" sz="2400" b="0" i="0">
              <a:solidFill>
                <a:srgbClr val="000000"/>
              </a:solidFill>
              <a:effectLst/>
              <a:latin typeface="Verdana" panose="020B0604030504040204" pitchFamily="34" charset="0"/>
            </a:endParaRPr>
          </a:p>
          <a:p>
            <a:pPr algn="just"/>
            <a:r>
              <a:rPr lang="en-GB" sz="2400" b="1" i="0">
                <a:solidFill>
                  <a:srgbClr val="70AD47"/>
                </a:solidFill>
                <a:effectLst/>
                <a:latin typeface="century gothic" panose="020B0502020202020204" pitchFamily="34" charset="0"/>
              </a:rPr>
              <a:t>ACHIEVEMENT</a:t>
            </a:r>
            <a:r>
              <a:rPr lang="en-GB" sz="2400" b="0" i="0">
                <a:solidFill>
                  <a:srgbClr val="000000"/>
                </a:solidFill>
                <a:effectLst/>
                <a:latin typeface="Verdana" panose="020B0604030504040204" pitchFamily="34" charset="0"/>
              </a:rPr>
              <a:t> </a:t>
            </a:r>
            <a:r>
              <a:rPr lang="en-GB" sz="2400" b="0" i="0">
                <a:solidFill>
                  <a:srgbClr val="000000"/>
                </a:solidFill>
                <a:effectLst/>
                <a:latin typeface="lucida calligraphy" panose="03010101010101010101" pitchFamily="66" charset="0"/>
              </a:rPr>
              <a:t>for life</a:t>
            </a:r>
            <a:endParaRPr lang="en-GB" sz="2400" b="0" i="0">
              <a:solidFill>
                <a:srgbClr val="000000"/>
              </a:solidFill>
              <a:effectLst/>
              <a:latin typeface="Verdana" panose="020B0604030504040204" pitchFamily="34" charset="0"/>
            </a:endParaRPr>
          </a:p>
          <a:p>
            <a:pPr algn="just"/>
            <a:r>
              <a:rPr lang="en-GB" sz="2400" b="1" i="0">
                <a:solidFill>
                  <a:srgbClr val="70AD47"/>
                </a:solidFill>
                <a:effectLst/>
                <a:latin typeface="century gothic" panose="020B0502020202020204" pitchFamily="34" charset="0"/>
              </a:rPr>
              <a:t>WELLBEING</a:t>
            </a:r>
            <a:r>
              <a:rPr lang="en-GB" sz="2400" b="0" i="0">
                <a:solidFill>
                  <a:srgbClr val="000000"/>
                </a:solidFill>
                <a:effectLst/>
                <a:latin typeface="Verdana" panose="020B0604030504040204" pitchFamily="34" charset="0"/>
              </a:rPr>
              <a:t> </a:t>
            </a:r>
            <a:r>
              <a:rPr lang="en-GB" sz="2400" b="0" i="0">
                <a:solidFill>
                  <a:srgbClr val="000000"/>
                </a:solidFill>
                <a:effectLst/>
                <a:latin typeface="lucida calligraphy" panose="03010101010101010101" pitchFamily="66" charset="0"/>
              </a:rPr>
              <a:t>for all.</a:t>
            </a:r>
            <a:endParaRPr lang="en-GB" sz="2400" b="0" i="0">
              <a:solidFill>
                <a:srgbClr val="000000"/>
              </a:solidFill>
              <a:effectLst/>
              <a:latin typeface="Verdana" panose="020B0604030504040204" pitchFamily="34" charset="0"/>
            </a:endParaRPr>
          </a:p>
          <a:p>
            <a:pPr algn="just"/>
            <a:r>
              <a:rPr lang="en-GB" sz="2400" b="0" i="0">
                <a:effectLst/>
                <a:latin typeface="Verdana" panose="020B0604030504040204" pitchFamily="34" charset="0"/>
              </a:rPr>
              <a:t> </a:t>
            </a:r>
          </a:p>
          <a:p>
            <a:r>
              <a:rPr lang="en-GB" sz="2400" b="0" i="0">
                <a:effectLst/>
                <a:latin typeface="Verdana" panose="020B0604030504040204" pitchFamily="34" charset="0"/>
              </a:rPr>
              <a:t>The children are at the very heart of our vision, our aims, our hopes and our expectations. We work hard to give every child a wide range of exciting opportunities and experiences throughout their four years with us, promoting their personal, social and cultural development and helping them to flourish and thrive in a 21st century world.</a:t>
            </a: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423046" y="239485"/>
            <a:ext cx="1561847" cy="1894114"/>
          </a:xfrm>
          <a:prstGeom prst="rect">
            <a:avLst/>
          </a:prstGeom>
        </p:spPr>
      </p:pic>
    </p:spTree>
    <p:extLst>
      <p:ext uri="{BB962C8B-B14F-4D97-AF65-F5344CB8AC3E}">
        <p14:creationId xmlns:p14="http://schemas.microsoft.com/office/powerpoint/2010/main" val="33164716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4" name="TextBox 3"/>
          <p:cNvSpPr txBox="1"/>
          <p:nvPr/>
        </p:nvSpPr>
        <p:spPr>
          <a:xfrm>
            <a:off x="304800" y="566058"/>
            <a:ext cx="184731" cy="646331"/>
          </a:xfrm>
          <a:prstGeom prst="rect">
            <a:avLst/>
          </a:prstGeom>
          <a:noFill/>
        </p:spPr>
        <p:txBody>
          <a:bodyPr wrap="none" rtlCol="0">
            <a:spAutoFit/>
          </a:bodyPr>
          <a:lstStyle/>
          <a:p>
            <a:endParaRPr lang="en-GB" sz="3600">
              <a:latin typeface="Tahoma" panose="020B0604030504040204" pitchFamily="34" charset="0"/>
              <a:ea typeface="Tahoma" panose="020B0604030504040204" pitchFamily="34" charset="0"/>
              <a:cs typeface="Tahoma" panose="020B0604030504040204" pitchFamily="34" charset="0"/>
            </a:endParaRPr>
          </a:p>
        </p:txBody>
      </p:sp>
      <p:sp>
        <p:nvSpPr>
          <p:cNvPr id="2" name="TextBox 1"/>
          <p:cNvSpPr txBox="1"/>
          <p:nvPr/>
        </p:nvSpPr>
        <p:spPr>
          <a:xfrm>
            <a:off x="725506" y="-1563"/>
            <a:ext cx="4075155" cy="10618291"/>
          </a:xfrm>
          <a:prstGeom prst="rect">
            <a:avLst/>
          </a:prstGeom>
          <a:noFill/>
        </p:spPr>
        <p:txBody>
          <a:bodyPr wrap="none" lIns="91440" tIns="45720" rIns="91440" bIns="45720" rtlCol="0" anchor="t">
            <a:spAutoFit/>
          </a:bodyPr>
          <a:lstStyle/>
          <a:p>
            <a:r>
              <a:rPr lang="en-GB" sz="2800">
                <a:latin typeface="Tahoma" panose="020B0604030504040204" pitchFamily="34" charset="0"/>
                <a:ea typeface="Tahoma" panose="020B0604030504040204" pitchFamily="34" charset="0"/>
                <a:cs typeface="Tahoma" panose="020B0604030504040204" pitchFamily="34" charset="0"/>
              </a:rPr>
              <a:t>Uniform</a:t>
            </a:r>
          </a:p>
          <a:p>
            <a:r>
              <a:rPr lang="en-GB" sz="2800">
                <a:latin typeface="Tahoma" panose="020B0604030504040204" pitchFamily="34" charset="0"/>
                <a:ea typeface="Tahoma" panose="020B0604030504040204" pitchFamily="34" charset="0"/>
                <a:cs typeface="Tahoma" panose="020B0604030504040204" pitchFamily="34" charset="0"/>
              </a:rPr>
              <a:t>Attendance</a:t>
            </a:r>
          </a:p>
          <a:p>
            <a:r>
              <a:rPr lang="en-GB" sz="2800">
                <a:latin typeface="Tahoma" panose="020B0604030504040204" pitchFamily="34" charset="0"/>
                <a:ea typeface="Tahoma" panose="020B0604030504040204" pitchFamily="34" charset="0"/>
                <a:cs typeface="Tahoma" panose="020B0604030504040204" pitchFamily="34" charset="0"/>
              </a:rPr>
              <a:t>Behaviour expectations</a:t>
            </a:r>
          </a:p>
          <a:p>
            <a:r>
              <a:rPr lang="en-GB" sz="2800">
                <a:latin typeface="Tahoma" panose="020B0604030504040204" pitchFamily="34" charset="0"/>
                <a:ea typeface="Tahoma" panose="020B0604030504040204" pitchFamily="34" charset="0"/>
                <a:cs typeface="Tahoma" panose="020B0604030504040204" pitchFamily="34" charset="0"/>
              </a:rPr>
              <a:t>Reading</a:t>
            </a:r>
          </a:p>
          <a:p>
            <a:r>
              <a:rPr lang="en-GB" sz="2800">
                <a:latin typeface="Tahoma" panose="020B0604030504040204" pitchFamily="34" charset="0"/>
                <a:ea typeface="Tahoma" panose="020B0604030504040204" pitchFamily="34" charset="0"/>
                <a:cs typeface="Tahoma" panose="020B0604030504040204" pitchFamily="34" charset="0"/>
              </a:rPr>
              <a:t>Mathematics</a:t>
            </a:r>
          </a:p>
          <a:p>
            <a:r>
              <a:rPr lang="en-GB" sz="2800">
                <a:latin typeface="Tahoma" panose="020B0604030504040204" pitchFamily="34" charset="0"/>
                <a:ea typeface="Tahoma" panose="020B0604030504040204" pitchFamily="34" charset="0"/>
                <a:cs typeface="Tahoma" panose="020B0604030504040204" pitchFamily="34" charset="0"/>
              </a:rPr>
              <a:t>Homework</a:t>
            </a:r>
          </a:p>
          <a:p>
            <a:r>
              <a:rPr lang="en-GB" sz="2800">
                <a:latin typeface="Tahoma" panose="020B0604030504040204" pitchFamily="34" charset="0"/>
                <a:ea typeface="Tahoma" panose="020B0604030504040204" pitchFamily="34" charset="0"/>
                <a:cs typeface="Tahoma" panose="020B0604030504040204" pitchFamily="34" charset="0"/>
              </a:rPr>
              <a:t>Curriculum </a:t>
            </a:r>
          </a:p>
          <a:p>
            <a:r>
              <a:rPr lang="en-GB" sz="2800">
                <a:latin typeface="Tahoma" panose="020B0604030504040204" pitchFamily="34" charset="0"/>
                <a:ea typeface="Tahoma" panose="020B0604030504040204" pitchFamily="34" charset="0"/>
                <a:cs typeface="Tahoma" panose="020B0604030504040204" pitchFamily="34" charset="0"/>
              </a:rPr>
              <a:t>Curriculum enrichment</a:t>
            </a:r>
          </a:p>
          <a:p>
            <a:r>
              <a:rPr lang="en-GB" sz="2800">
                <a:latin typeface="Tahoma"/>
                <a:ea typeface="Tahoma"/>
                <a:cs typeface="Tahoma"/>
              </a:rPr>
              <a:t>Careers Curriculum</a:t>
            </a:r>
          </a:p>
          <a:p>
            <a:r>
              <a:rPr lang="en-GB" sz="2800">
                <a:latin typeface="Tahoma"/>
                <a:ea typeface="Tahoma"/>
                <a:cs typeface="Tahoma"/>
              </a:rPr>
              <a:t>RHE Curriculum Updates</a:t>
            </a:r>
          </a:p>
          <a:p>
            <a:r>
              <a:rPr lang="en-GB" sz="2800">
                <a:latin typeface="Tahoma" panose="020B0604030504040204" pitchFamily="34" charset="0"/>
                <a:ea typeface="Tahoma" panose="020B0604030504040204" pitchFamily="34" charset="0"/>
                <a:cs typeface="Tahoma" panose="020B0604030504040204" pitchFamily="34" charset="0"/>
              </a:rPr>
              <a:t>Five Ways to wellbeing</a:t>
            </a:r>
          </a:p>
          <a:p>
            <a:r>
              <a:rPr lang="en-GB" sz="2800">
                <a:latin typeface="Tahoma" panose="020B0604030504040204" pitchFamily="34" charset="0"/>
                <a:ea typeface="Tahoma" panose="020B0604030504040204" pitchFamily="34" charset="0"/>
                <a:cs typeface="Tahoma" panose="020B0604030504040204" pitchFamily="34" charset="0"/>
              </a:rPr>
              <a:t>My Happy Mind</a:t>
            </a:r>
          </a:p>
          <a:p>
            <a:r>
              <a:rPr lang="en-GB" sz="2800">
                <a:latin typeface="Tahoma" panose="020B0604030504040204" pitchFamily="34" charset="0"/>
                <a:ea typeface="Tahoma" panose="020B0604030504040204" pitchFamily="34" charset="0"/>
                <a:cs typeface="Tahoma" panose="020B0604030504040204" pitchFamily="34" charset="0"/>
              </a:rPr>
              <a:t>Important dates</a:t>
            </a:r>
          </a:p>
          <a:p>
            <a:r>
              <a:rPr lang="en-GB" sz="2800">
                <a:latin typeface="Tahoma" panose="020B0604030504040204" pitchFamily="34" charset="0"/>
                <a:ea typeface="Tahoma" panose="020B0604030504040204" pitchFamily="34" charset="0"/>
                <a:cs typeface="Tahoma" panose="020B0604030504040204" pitchFamily="34" charset="0"/>
              </a:rPr>
              <a:t>Fab Marking</a:t>
            </a:r>
          </a:p>
          <a:p>
            <a:r>
              <a:rPr lang="en-GB" sz="2800">
                <a:latin typeface="Tahoma" panose="020B0604030504040204" pitchFamily="34" charset="0"/>
                <a:ea typeface="Tahoma" panose="020B0604030504040204" pitchFamily="34" charset="0"/>
                <a:cs typeface="Tahoma" panose="020B0604030504040204" pitchFamily="34" charset="0"/>
              </a:rPr>
              <a:t>Key Staff</a:t>
            </a:r>
          </a:p>
          <a:p>
            <a:r>
              <a:rPr lang="en-GB" sz="2800">
                <a:latin typeface="Tahoma" panose="020B0604030504040204" pitchFamily="34" charset="0"/>
                <a:ea typeface="Tahoma" panose="020B0604030504040204" pitchFamily="34" charset="0"/>
                <a:cs typeface="Tahoma" panose="020B0604030504040204" pitchFamily="34" charset="0"/>
              </a:rPr>
              <a:t>Communication </a:t>
            </a:r>
          </a:p>
          <a:p>
            <a:endParaRPr lang="en-GB" sz="3200">
              <a:latin typeface="Tahoma" panose="020B0604030504040204" pitchFamily="34" charset="0"/>
              <a:ea typeface="Tahoma" panose="020B0604030504040204" pitchFamily="34" charset="0"/>
              <a:cs typeface="Tahoma" panose="020B0604030504040204" pitchFamily="34" charset="0"/>
            </a:endParaRPr>
          </a:p>
          <a:p>
            <a:endParaRPr lang="en-GB" sz="3200">
              <a:latin typeface="Tahoma" panose="020B0604030504040204" pitchFamily="34" charset="0"/>
              <a:ea typeface="Tahoma" panose="020B0604030504040204" pitchFamily="34" charset="0"/>
              <a:cs typeface="Tahoma" panose="020B0604030504040204" pitchFamily="34" charset="0"/>
            </a:endParaRPr>
          </a:p>
          <a:p>
            <a:endParaRPr lang="en-GB" sz="3200">
              <a:latin typeface="Tahoma" panose="020B0604030504040204" pitchFamily="34" charset="0"/>
              <a:ea typeface="Tahoma" panose="020B0604030504040204" pitchFamily="34" charset="0"/>
              <a:cs typeface="Tahoma" panose="020B0604030504040204" pitchFamily="34" charset="0"/>
            </a:endParaRPr>
          </a:p>
          <a:p>
            <a:endParaRPr lang="en-GB" sz="4400">
              <a:latin typeface="Tahoma" panose="020B0604030504040204" pitchFamily="34" charset="0"/>
              <a:ea typeface="Tahoma" panose="020B0604030504040204" pitchFamily="34" charset="0"/>
              <a:cs typeface="Tahoma" panose="020B0604030504040204" pitchFamily="34" charset="0"/>
            </a:endParaRPr>
          </a:p>
          <a:p>
            <a:endParaRPr lang="en-GB" sz="4800">
              <a:latin typeface="Tahoma" panose="020B0604030504040204" pitchFamily="34" charset="0"/>
              <a:ea typeface="Tahoma" panose="020B0604030504040204" pitchFamily="34" charset="0"/>
              <a:cs typeface="Tahoma" panose="020B0604030504040204" pitchFamily="34" charset="0"/>
            </a:endParaRPr>
          </a:p>
          <a:p>
            <a:endParaRPr lang="en-GB" sz="4800">
              <a:latin typeface="Tahoma" panose="020B0604030504040204" pitchFamily="34" charset="0"/>
              <a:ea typeface="Tahoma" panose="020B0604030504040204" pitchFamily="34" charset="0"/>
              <a:cs typeface="Tahoma" panose="020B0604030504040204" pitchFamily="34" charset="0"/>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423046" y="239485"/>
            <a:ext cx="1561847" cy="1894114"/>
          </a:xfrm>
          <a:prstGeom prst="rect">
            <a:avLst/>
          </a:prstGeom>
        </p:spPr>
      </p:pic>
    </p:spTree>
    <p:extLst>
      <p:ext uri="{BB962C8B-B14F-4D97-AF65-F5344CB8AC3E}">
        <p14:creationId xmlns:p14="http://schemas.microsoft.com/office/powerpoint/2010/main" val="39134237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4" name="TextBox 3"/>
          <p:cNvSpPr txBox="1"/>
          <p:nvPr/>
        </p:nvSpPr>
        <p:spPr>
          <a:xfrm>
            <a:off x="304800" y="566058"/>
            <a:ext cx="184731" cy="646331"/>
          </a:xfrm>
          <a:prstGeom prst="rect">
            <a:avLst/>
          </a:prstGeom>
          <a:noFill/>
        </p:spPr>
        <p:txBody>
          <a:bodyPr wrap="none" rtlCol="0">
            <a:spAutoFit/>
          </a:bodyPr>
          <a:lstStyle/>
          <a:p>
            <a:endParaRPr lang="en-GB" sz="3600">
              <a:latin typeface="Tahoma" panose="020B0604030504040204" pitchFamily="34" charset="0"/>
              <a:ea typeface="Tahoma" panose="020B0604030504040204" pitchFamily="34" charset="0"/>
              <a:cs typeface="Tahoma" panose="020B0604030504040204" pitchFamily="34" charset="0"/>
            </a:endParaRPr>
          </a:p>
        </p:txBody>
      </p:sp>
      <p:sp>
        <p:nvSpPr>
          <p:cNvPr id="2" name="TextBox 1"/>
          <p:cNvSpPr txBox="1"/>
          <p:nvPr/>
        </p:nvSpPr>
        <p:spPr>
          <a:xfrm>
            <a:off x="4645810" y="566058"/>
            <a:ext cx="1620957" cy="3724096"/>
          </a:xfrm>
          <a:prstGeom prst="rect">
            <a:avLst/>
          </a:prstGeom>
          <a:noFill/>
        </p:spPr>
        <p:txBody>
          <a:bodyPr wrap="none" rtlCol="0">
            <a:spAutoFit/>
          </a:bodyPr>
          <a:lstStyle/>
          <a:p>
            <a:r>
              <a:rPr lang="en-GB" sz="3200">
                <a:latin typeface="Tahoma" panose="020B0604030504040204" pitchFamily="34" charset="0"/>
                <a:ea typeface="Tahoma" panose="020B0604030504040204" pitchFamily="34" charset="0"/>
                <a:cs typeface="Tahoma" panose="020B0604030504040204" pitchFamily="34" charset="0"/>
              </a:rPr>
              <a:t>Uniform</a:t>
            </a:r>
          </a:p>
          <a:p>
            <a:endParaRPr lang="en-GB" sz="3200">
              <a:latin typeface="Tahoma" panose="020B0604030504040204" pitchFamily="34" charset="0"/>
              <a:ea typeface="Tahoma" panose="020B0604030504040204" pitchFamily="34" charset="0"/>
              <a:cs typeface="Tahoma" panose="020B0604030504040204" pitchFamily="34" charset="0"/>
            </a:endParaRPr>
          </a:p>
          <a:p>
            <a:endParaRPr lang="en-GB" sz="3200">
              <a:latin typeface="Tahoma" panose="020B0604030504040204" pitchFamily="34" charset="0"/>
              <a:ea typeface="Tahoma" panose="020B0604030504040204" pitchFamily="34" charset="0"/>
              <a:cs typeface="Tahoma" panose="020B0604030504040204" pitchFamily="34" charset="0"/>
            </a:endParaRPr>
          </a:p>
          <a:p>
            <a:endParaRPr lang="en-GB" sz="4400">
              <a:latin typeface="Tahoma" panose="020B0604030504040204" pitchFamily="34" charset="0"/>
              <a:ea typeface="Tahoma" panose="020B0604030504040204" pitchFamily="34" charset="0"/>
              <a:cs typeface="Tahoma" panose="020B0604030504040204" pitchFamily="34" charset="0"/>
            </a:endParaRPr>
          </a:p>
          <a:p>
            <a:endParaRPr lang="en-GB" sz="4800">
              <a:latin typeface="Tahoma" panose="020B0604030504040204" pitchFamily="34" charset="0"/>
              <a:ea typeface="Tahoma" panose="020B0604030504040204" pitchFamily="34" charset="0"/>
              <a:cs typeface="Tahoma" panose="020B0604030504040204" pitchFamily="34" charset="0"/>
            </a:endParaRPr>
          </a:p>
          <a:p>
            <a:endParaRPr lang="en-GB" sz="4800">
              <a:latin typeface="Tahoma" panose="020B0604030504040204" pitchFamily="34" charset="0"/>
              <a:ea typeface="Tahoma" panose="020B0604030504040204" pitchFamily="34" charset="0"/>
              <a:cs typeface="Tahoma" panose="020B0604030504040204" pitchFamily="34" charset="0"/>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516351" y="138260"/>
            <a:ext cx="1561847" cy="1894114"/>
          </a:xfrm>
          <a:prstGeom prst="rect">
            <a:avLst/>
          </a:prstGeom>
        </p:spPr>
      </p:pic>
      <p:sp>
        <p:nvSpPr>
          <p:cNvPr id="6" name="Rectangle 5"/>
          <p:cNvSpPr/>
          <p:nvPr/>
        </p:nvSpPr>
        <p:spPr>
          <a:xfrm>
            <a:off x="1001485" y="4833179"/>
            <a:ext cx="6096000" cy="400110"/>
          </a:xfrm>
          <a:prstGeom prst="rect">
            <a:avLst/>
          </a:prstGeom>
        </p:spPr>
        <p:txBody>
          <a:bodyPr lIns="91440" tIns="45720" rIns="91440" bIns="45720" anchor="t">
            <a:spAutoFit/>
          </a:bodyPr>
          <a:lstStyle/>
          <a:p>
            <a:pPr algn="just">
              <a:spcAft>
                <a:spcPts val="0"/>
              </a:spcAft>
            </a:pPr>
            <a:endParaRPr lang="en-GB" sz="2000">
              <a:effectLst/>
              <a:latin typeface="Tahoma" panose="020B0604030504040204" pitchFamily="34" charset="0"/>
              <a:ea typeface="Tahoma" panose="020B0604030504040204" pitchFamily="34" charset="0"/>
              <a:cs typeface="Tahoma" panose="020B0604030504040204" pitchFamily="34" charset="0"/>
            </a:endParaRPr>
          </a:p>
        </p:txBody>
      </p:sp>
      <p:sp>
        <p:nvSpPr>
          <p:cNvPr id="8" name="Rectangle 7"/>
          <p:cNvSpPr/>
          <p:nvPr/>
        </p:nvSpPr>
        <p:spPr>
          <a:xfrm>
            <a:off x="483936" y="5961960"/>
            <a:ext cx="5131533" cy="646331"/>
          </a:xfrm>
          <a:prstGeom prst="rect">
            <a:avLst/>
          </a:prstGeom>
        </p:spPr>
        <p:txBody>
          <a:bodyPr wrap="none">
            <a:spAutoFit/>
          </a:bodyPr>
          <a:lstStyle/>
          <a:p>
            <a:endParaRPr lang="en-GB" b="1">
              <a:latin typeface="Century Gothic" panose="020B0502020202020204" pitchFamily="34" charset="0"/>
              <a:ea typeface="Times New Roman" panose="02020603050405020304" pitchFamily="18" charset="0"/>
              <a:cs typeface="Times New Roman" panose="02020603050405020304" pitchFamily="18" charset="0"/>
            </a:endParaRPr>
          </a:p>
          <a:p>
            <a:r>
              <a:rPr lang="en-GB" b="1">
                <a:latin typeface="Century Gothic" panose="020B0502020202020204" pitchFamily="34" charset="0"/>
                <a:ea typeface="Times New Roman" panose="02020603050405020304" pitchFamily="18" charset="0"/>
                <a:cs typeface="Times New Roman" panose="02020603050405020304" pitchFamily="18" charset="0"/>
              </a:rPr>
              <a:t>School operates a strict no-jewellery policy</a:t>
            </a:r>
            <a:r>
              <a:rPr lang="en-GB">
                <a:latin typeface="Century Gothic" panose="020B0502020202020204" pitchFamily="34" charset="0"/>
                <a:ea typeface="Times New Roman" panose="02020603050405020304" pitchFamily="18" charset="0"/>
                <a:cs typeface="Times New Roman" panose="02020603050405020304" pitchFamily="18" charset="0"/>
              </a:rPr>
              <a:t>. </a:t>
            </a:r>
            <a:endParaRPr lang="en-GB"/>
          </a:p>
        </p:txBody>
      </p:sp>
      <p:sp>
        <p:nvSpPr>
          <p:cNvPr id="7" name="TextBox 6">
            <a:extLst>
              <a:ext uri="{FF2B5EF4-FFF2-40B4-BE49-F238E27FC236}">
                <a16:creationId xmlns:a16="http://schemas.microsoft.com/office/drawing/2014/main" id="{85ACB079-8D85-BEA8-60BD-5EA764E5A003}"/>
              </a:ext>
            </a:extLst>
          </p:cNvPr>
          <p:cNvSpPr txBox="1"/>
          <p:nvPr/>
        </p:nvSpPr>
        <p:spPr>
          <a:xfrm>
            <a:off x="487680" y="1071880"/>
            <a:ext cx="9956800" cy="594008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b="0" i="0">
                <a:solidFill>
                  <a:srgbClr val="000000"/>
                </a:solidFill>
                <a:latin typeface="Arial"/>
                <a:ea typeface="Arial"/>
                <a:cs typeface="Arial"/>
              </a:rPr>
              <a:t>At Broadway, we expect all children to wear school uniform as it promotes a sense of identity and pride in our school and helps all children feel equal. Our uniform is designed to be practical, comfortable, affordable, hard-wearing and easy to wash.</a:t>
            </a:r>
            <a:br>
              <a:rPr lang="en-US" b="0" i="0">
                <a:latin typeface="Arial"/>
                <a:ea typeface="Arial"/>
                <a:cs typeface="Arial"/>
              </a:rPr>
            </a:br>
            <a:endParaRPr lang="en-US" b="0" i="0">
              <a:solidFill>
                <a:srgbClr val="000000"/>
              </a:solidFill>
              <a:latin typeface="Arial"/>
              <a:ea typeface="Arial"/>
              <a:cs typeface="Arial"/>
            </a:endParaRPr>
          </a:p>
          <a:p>
            <a:pPr algn="l"/>
            <a:r>
              <a:rPr lang="en-US" b="1" i="0">
                <a:solidFill>
                  <a:srgbClr val="000000"/>
                </a:solidFill>
                <a:latin typeface="Arial"/>
                <a:ea typeface="Arial"/>
                <a:cs typeface="Arial"/>
              </a:rPr>
              <a:t>Uniform is as follows: </a:t>
            </a:r>
          </a:p>
          <a:p>
            <a:pPr marL="228600" indent="-228600" algn="l">
              <a:buFont typeface=""/>
              <a:buChar char="•"/>
            </a:pPr>
            <a:r>
              <a:rPr lang="en-US" b="0" i="0">
                <a:solidFill>
                  <a:srgbClr val="000000"/>
                </a:solidFill>
                <a:latin typeface="Arial"/>
                <a:ea typeface="Arial"/>
                <a:cs typeface="Arial"/>
              </a:rPr>
              <a:t>Bottle green sweatshirt/cardigan (branded/unbranded) </a:t>
            </a:r>
          </a:p>
          <a:p>
            <a:pPr marL="228600" indent="-228600" algn="l">
              <a:buFont typeface=""/>
              <a:buChar char="•"/>
            </a:pPr>
            <a:r>
              <a:rPr lang="en-US" b="0" i="0">
                <a:solidFill>
                  <a:srgbClr val="000000"/>
                </a:solidFill>
                <a:latin typeface="Arial"/>
                <a:ea typeface="Arial"/>
                <a:cs typeface="Arial"/>
              </a:rPr>
              <a:t>White polo shirt (branded/unbranded) </a:t>
            </a:r>
          </a:p>
          <a:p>
            <a:pPr marL="228600" indent="-228600" algn="l">
              <a:buFont typeface=""/>
              <a:buChar char="•"/>
            </a:pPr>
            <a:r>
              <a:rPr lang="en-US" b="0" i="0">
                <a:solidFill>
                  <a:srgbClr val="000000"/>
                </a:solidFill>
                <a:latin typeface="Arial"/>
                <a:ea typeface="Arial"/>
                <a:cs typeface="Arial"/>
              </a:rPr>
              <a:t>Black flat shoes or trainers (must be all black) </a:t>
            </a:r>
          </a:p>
          <a:p>
            <a:pPr marL="228600" indent="-228600" algn="l">
              <a:buFont typeface=""/>
              <a:buChar char="•"/>
            </a:pPr>
            <a:r>
              <a:rPr lang="en-US" b="0" i="0">
                <a:solidFill>
                  <a:srgbClr val="000000"/>
                </a:solidFill>
                <a:latin typeface="Arial"/>
                <a:ea typeface="Arial"/>
                <a:cs typeface="Arial"/>
              </a:rPr>
              <a:t>Charcoal grey/black school skirt, pinafore or smart tailored school trousers  </a:t>
            </a:r>
          </a:p>
          <a:p>
            <a:pPr algn="l"/>
            <a:r>
              <a:rPr lang="en-US" b="1" i="0">
                <a:solidFill>
                  <a:srgbClr val="000000"/>
                </a:solidFill>
                <a:latin typeface="Arial"/>
                <a:ea typeface="Arial"/>
                <a:cs typeface="Arial"/>
              </a:rPr>
              <a:t>In the Summer: </a:t>
            </a:r>
          </a:p>
          <a:p>
            <a:pPr marL="228600" indent="-228600" algn="l">
              <a:buFont typeface=""/>
              <a:buChar char="•"/>
            </a:pPr>
            <a:r>
              <a:rPr lang="en-US" b="0" i="0">
                <a:solidFill>
                  <a:srgbClr val="000000"/>
                </a:solidFill>
                <a:latin typeface="Arial"/>
                <a:ea typeface="Arial"/>
                <a:cs typeface="Arial"/>
              </a:rPr>
              <a:t>Green and white checked dress </a:t>
            </a:r>
          </a:p>
          <a:p>
            <a:pPr marL="228600" indent="-228600" algn="l">
              <a:buFont typeface=""/>
              <a:buChar char="•"/>
            </a:pPr>
            <a:r>
              <a:rPr lang="en-US" b="0" i="0">
                <a:solidFill>
                  <a:srgbClr val="000000"/>
                </a:solidFill>
                <a:latin typeface="Arial"/>
                <a:ea typeface="Arial"/>
                <a:cs typeface="Arial"/>
              </a:rPr>
              <a:t>Charcoal grey/black school shorts </a:t>
            </a:r>
          </a:p>
          <a:p>
            <a:pPr algn="l"/>
            <a:r>
              <a:rPr lang="en-US" b="1" i="0">
                <a:solidFill>
                  <a:srgbClr val="000000"/>
                </a:solidFill>
                <a:latin typeface="Arial"/>
                <a:ea typeface="Arial"/>
                <a:cs typeface="Arial"/>
              </a:rPr>
              <a:t>PE Uniform: </a:t>
            </a:r>
          </a:p>
          <a:p>
            <a:pPr marL="228600" indent="-228600" algn="l">
              <a:buFont typeface=""/>
              <a:buChar char="•"/>
            </a:pPr>
            <a:r>
              <a:rPr lang="en-US" b="0" i="0">
                <a:solidFill>
                  <a:srgbClr val="000000"/>
                </a:solidFill>
                <a:latin typeface="Arial"/>
                <a:ea typeface="Arial"/>
                <a:cs typeface="Arial"/>
              </a:rPr>
              <a:t>Green sports top (available branded/unbranded) </a:t>
            </a:r>
          </a:p>
          <a:p>
            <a:pPr marL="228600" indent="-228600" algn="l">
              <a:buFont typeface=""/>
              <a:buChar char="•"/>
            </a:pPr>
            <a:r>
              <a:rPr lang="en-US" b="0" i="0">
                <a:solidFill>
                  <a:srgbClr val="000000"/>
                </a:solidFill>
                <a:latin typeface="Arial"/>
                <a:ea typeface="Arial"/>
                <a:cs typeface="Arial"/>
              </a:rPr>
              <a:t>Green quarter zip top (available branded/unbranded) </a:t>
            </a:r>
          </a:p>
          <a:p>
            <a:pPr>
              <a:buFont typeface="Arial"/>
              <a:buChar char="•"/>
            </a:pPr>
            <a:r>
              <a:rPr lang="en-US">
                <a:solidFill>
                  <a:srgbClr val="000000"/>
                </a:solidFill>
                <a:latin typeface="Arial"/>
                <a:ea typeface="Arial"/>
                <a:cs typeface="Arial"/>
              </a:rPr>
              <a:t>   Black joggers/shorts</a:t>
            </a:r>
            <a:endParaRPr lang="en-US" b="0" i="0">
              <a:solidFill>
                <a:srgbClr val="000000"/>
              </a:solidFill>
              <a:latin typeface="Arial"/>
              <a:ea typeface="Arial"/>
              <a:cs typeface="Arial"/>
            </a:endParaRPr>
          </a:p>
          <a:p>
            <a:pPr>
              <a:buFont typeface="Arial"/>
              <a:buChar char="•"/>
            </a:pPr>
            <a:r>
              <a:rPr lang="en-US">
                <a:latin typeface="Arial"/>
                <a:cs typeface="Arial"/>
              </a:rPr>
              <a:t>   Black Trainers </a:t>
            </a:r>
          </a:p>
          <a:p>
            <a:endParaRPr lang="en-US" sz="800">
              <a:latin typeface="Arial"/>
              <a:ea typeface="Tahoma"/>
              <a:cs typeface="Arial"/>
            </a:endParaRPr>
          </a:p>
          <a:p>
            <a:r>
              <a:rPr lang="en-GB" sz="2000">
                <a:latin typeface="Tahoma"/>
                <a:ea typeface="Tahoma"/>
                <a:cs typeface="Tahoma"/>
              </a:rPr>
              <a:t>Children can come to school on their PE day wearing their PE kit</a:t>
            </a:r>
            <a:endParaRPr lang="en-US" sz="2000">
              <a:ea typeface="Calibri"/>
              <a:cs typeface="Calibri"/>
            </a:endParaRPr>
          </a:p>
          <a:p>
            <a:endParaRPr lang="en-US">
              <a:ea typeface="Calibri" panose="020F0502020204030204"/>
              <a:cs typeface="Calibri" panose="020F0502020204030204"/>
            </a:endParaRPr>
          </a:p>
          <a:p>
            <a:pPr algn="ctr"/>
            <a:endParaRPr lang="en-GB">
              <a:ea typeface="Calibri" panose="020F0502020204030204"/>
              <a:cs typeface="Calibri" panose="020F0502020204030204"/>
            </a:endParaRPr>
          </a:p>
        </p:txBody>
      </p:sp>
    </p:spTree>
    <p:extLst>
      <p:ext uri="{BB962C8B-B14F-4D97-AF65-F5344CB8AC3E}">
        <p14:creationId xmlns:p14="http://schemas.microsoft.com/office/powerpoint/2010/main" val="40062034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4" name="TextBox 3"/>
          <p:cNvSpPr txBox="1"/>
          <p:nvPr/>
        </p:nvSpPr>
        <p:spPr>
          <a:xfrm>
            <a:off x="304800" y="566058"/>
            <a:ext cx="184731" cy="646331"/>
          </a:xfrm>
          <a:prstGeom prst="rect">
            <a:avLst/>
          </a:prstGeom>
          <a:noFill/>
        </p:spPr>
        <p:txBody>
          <a:bodyPr wrap="none" rtlCol="0">
            <a:spAutoFit/>
          </a:bodyPr>
          <a:lstStyle/>
          <a:p>
            <a:endParaRPr lang="en-GB" sz="3600">
              <a:latin typeface="Tahoma" panose="020B0604030504040204" pitchFamily="34" charset="0"/>
              <a:ea typeface="Tahoma" panose="020B0604030504040204" pitchFamily="34" charset="0"/>
              <a:cs typeface="Tahoma" panose="020B0604030504040204" pitchFamily="34" charset="0"/>
            </a:endParaRPr>
          </a:p>
        </p:txBody>
      </p:sp>
      <p:sp>
        <p:nvSpPr>
          <p:cNvPr id="2" name="TextBox 1"/>
          <p:cNvSpPr txBox="1"/>
          <p:nvPr/>
        </p:nvSpPr>
        <p:spPr>
          <a:xfrm>
            <a:off x="4645810" y="566058"/>
            <a:ext cx="2224070" cy="3724096"/>
          </a:xfrm>
          <a:prstGeom prst="rect">
            <a:avLst/>
          </a:prstGeom>
          <a:noFill/>
        </p:spPr>
        <p:txBody>
          <a:bodyPr wrap="none" rtlCol="0">
            <a:spAutoFit/>
          </a:bodyPr>
          <a:lstStyle/>
          <a:p>
            <a:r>
              <a:rPr lang="en-GB" sz="3200">
                <a:latin typeface="Tahoma" panose="020B0604030504040204" pitchFamily="34" charset="0"/>
                <a:ea typeface="Tahoma" panose="020B0604030504040204" pitchFamily="34" charset="0"/>
                <a:cs typeface="Tahoma" panose="020B0604030504040204" pitchFamily="34" charset="0"/>
              </a:rPr>
              <a:t>Attendance</a:t>
            </a:r>
          </a:p>
          <a:p>
            <a:endParaRPr lang="en-GB" sz="3200">
              <a:latin typeface="Tahoma" panose="020B0604030504040204" pitchFamily="34" charset="0"/>
              <a:ea typeface="Tahoma" panose="020B0604030504040204" pitchFamily="34" charset="0"/>
              <a:cs typeface="Tahoma" panose="020B0604030504040204" pitchFamily="34" charset="0"/>
            </a:endParaRPr>
          </a:p>
          <a:p>
            <a:endParaRPr lang="en-GB" sz="3200">
              <a:latin typeface="Tahoma" panose="020B0604030504040204" pitchFamily="34" charset="0"/>
              <a:ea typeface="Tahoma" panose="020B0604030504040204" pitchFamily="34" charset="0"/>
              <a:cs typeface="Tahoma" panose="020B0604030504040204" pitchFamily="34" charset="0"/>
            </a:endParaRPr>
          </a:p>
          <a:p>
            <a:endParaRPr lang="en-GB" sz="4400">
              <a:latin typeface="Tahoma" panose="020B0604030504040204" pitchFamily="34" charset="0"/>
              <a:ea typeface="Tahoma" panose="020B0604030504040204" pitchFamily="34" charset="0"/>
              <a:cs typeface="Tahoma" panose="020B0604030504040204" pitchFamily="34" charset="0"/>
            </a:endParaRPr>
          </a:p>
          <a:p>
            <a:endParaRPr lang="en-GB" sz="4800">
              <a:latin typeface="Tahoma" panose="020B0604030504040204" pitchFamily="34" charset="0"/>
              <a:ea typeface="Tahoma" panose="020B0604030504040204" pitchFamily="34" charset="0"/>
              <a:cs typeface="Tahoma" panose="020B0604030504040204" pitchFamily="34" charset="0"/>
            </a:endParaRPr>
          </a:p>
          <a:p>
            <a:endParaRPr lang="en-GB" sz="4800">
              <a:latin typeface="Tahoma" panose="020B0604030504040204" pitchFamily="34" charset="0"/>
              <a:ea typeface="Tahoma" panose="020B0604030504040204" pitchFamily="34" charset="0"/>
              <a:cs typeface="Tahoma" panose="020B0604030504040204" pitchFamily="34" charset="0"/>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423045" y="152668"/>
            <a:ext cx="1561847" cy="1894114"/>
          </a:xfrm>
          <a:prstGeom prst="rect">
            <a:avLst/>
          </a:prstGeom>
        </p:spPr>
      </p:pic>
      <p:sp>
        <p:nvSpPr>
          <p:cNvPr id="3" name="TextBox 2"/>
          <p:cNvSpPr txBox="1"/>
          <p:nvPr/>
        </p:nvSpPr>
        <p:spPr>
          <a:xfrm>
            <a:off x="207980" y="1697273"/>
            <a:ext cx="11984020" cy="4893647"/>
          </a:xfrm>
          <a:prstGeom prst="rect">
            <a:avLst/>
          </a:prstGeom>
          <a:noFill/>
        </p:spPr>
        <p:txBody>
          <a:bodyPr wrap="square" rtlCol="0">
            <a:spAutoFit/>
          </a:bodyPr>
          <a:lstStyle/>
          <a:p>
            <a:endParaRPr lang="en-GB" sz="2400">
              <a:latin typeface="Tahoma" panose="020B0604030504040204" pitchFamily="34" charset="0"/>
              <a:ea typeface="Tahoma" panose="020B0604030504040204" pitchFamily="34" charset="0"/>
              <a:cs typeface="Tahoma" panose="020B0604030504040204" pitchFamily="34" charset="0"/>
            </a:endParaRPr>
          </a:p>
          <a:p>
            <a:r>
              <a:rPr lang="en-GB" sz="2400">
                <a:latin typeface="Tahoma" panose="020B0604030504040204" pitchFamily="34" charset="0"/>
                <a:ea typeface="Tahoma" panose="020B0604030504040204" pitchFamily="34" charset="0"/>
                <a:cs typeface="Tahoma" panose="020B0604030504040204" pitchFamily="34" charset="0"/>
              </a:rPr>
              <a:t>Having a good education will help to give your child the best possible start in life and as you will already be aware, we expect regular and punctual attendance at school. It is recognised that poor school attendance limits educational achievement and the future progress of young people.</a:t>
            </a:r>
          </a:p>
          <a:p>
            <a:endParaRPr lang="en-GB" sz="2400">
              <a:latin typeface="Tahoma" panose="020B0604030504040204" pitchFamily="34" charset="0"/>
              <a:ea typeface="Tahoma" panose="020B0604030504040204" pitchFamily="34" charset="0"/>
              <a:cs typeface="Tahoma" panose="020B0604030504040204" pitchFamily="34" charset="0"/>
            </a:endParaRPr>
          </a:p>
          <a:p>
            <a:r>
              <a:rPr lang="en-GB" sz="2400">
                <a:latin typeface="Tahoma" panose="020B0604030504040204" pitchFamily="34" charset="0"/>
                <a:ea typeface="Tahoma" panose="020B0604030504040204" pitchFamily="34" charset="0"/>
                <a:cs typeface="Tahoma" panose="020B0604030504040204" pitchFamily="34" charset="0"/>
              </a:rPr>
              <a:t>Our goal is for all pupils to meet a target of 97 - 100% attendance.</a:t>
            </a:r>
          </a:p>
          <a:p>
            <a:endParaRPr lang="en-GB" sz="2400">
              <a:latin typeface="Tahoma" panose="020B0604030504040204" pitchFamily="34" charset="0"/>
              <a:ea typeface="Tahoma" panose="020B0604030504040204" pitchFamily="34" charset="0"/>
              <a:cs typeface="Tahoma" panose="020B0604030504040204" pitchFamily="34" charset="0"/>
            </a:endParaRPr>
          </a:p>
          <a:p>
            <a:r>
              <a:rPr lang="en-GB" sz="2400">
                <a:latin typeface="Tahoma" panose="020B0604030504040204" pitchFamily="34" charset="0"/>
                <a:ea typeface="Tahoma" panose="020B0604030504040204" pitchFamily="34" charset="0"/>
                <a:cs typeface="Tahoma" panose="020B0604030504040204" pitchFamily="34" charset="0"/>
              </a:rPr>
              <a:t>You can help us by:</a:t>
            </a:r>
          </a:p>
          <a:p>
            <a:pPr marL="342900" indent="-342900">
              <a:buFont typeface="Arial" panose="020B0604020202020204" pitchFamily="34" charset="0"/>
              <a:buChar char="•"/>
            </a:pPr>
            <a:r>
              <a:rPr lang="en-GB" sz="2400">
                <a:latin typeface="Tahoma" panose="020B0604030504040204" pitchFamily="34" charset="0"/>
                <a:ea typeface="Tahoma" panose="020B0604030504040204" pitchFamily="34" charset="0"/>
                <a:cs typeface="Tahoma" panose="020B0604030504040204" pitchFamily="34" charset="0"/>
              </a:rPr>
              <a:t>Encouraging your child to attend school punctually.</a:t>
            </a:r>
          </a:p>
          <a:p>
            <a:pPr marL="342900" indent="-342900">
              <a:buFont typeface="Arial" panose="020B0604020202020204" pitchFamily="34" charset="0"/>
              <a:buChar char="•"/>
            </a:pPr>
            <a:r>
              <a:rPr lang="en-GB" sz="2400">
                <a:latin typeface="Tahoma" panose="020B0604030504040204" pitchFamily="34" charset="0"/>
                <a:ea typeface="Tahoma" panose="020B0604030504040204" pitchFamily="34" charset="0"/>
                <a:cs typeface="Tahoma" panose="020B0604030504040204" pitchFamily="34" charset="0"/>
              </a:rPr>
              <a:t>Telephoning on the day of an absence and providing information to explain the absence on your child’s return to school.</a:t>
            </a:r>
          </a:p>
          <a:p>
            <a:endParaRPr lang="en-GB" sz="240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3069592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4" name="TextBox 3"/>
          <p:cNvSpPr txBox="1"/>
          <p:nvPr/>
        </p:nvSpPr>
        <p:spPr>
          <a:xfrm>
            <a:off x="304800" y="566058"/>
            <a:ext cx="184731" cy="646331"/>
          </a:xfrm>
          <a:prstGeom prst="rect">
            <a:avLst/>
          </a:prstGeom>
          <a:noFill/>
        </p:spPr>
        <p:txBody>
          <a:bodyPr wrap="none" rtlCol="0">
            <a:spAutoFit/>
          </a:bodyPr>
          <a:lstStyle/>
          <a:p>
            <a:endParaRPr lang="en-GB" sz="3600">
              <a:latin typeface="Tahoma" panose="020B0604030504040204" pitchFamily="34" charset="0"/>
              <a:ea typeface="Tahoma" panose="020B0604030504040204" pitchFamily="34" charset="0"/>
              <a:cs typeface="Tahoma" panose="020B0604030504040204" pitchFamily="34" charset="0"/>
            </a:endParaRPr>
          </a:p>
        </p:txBody>
      </p:sp>
      <p:sp>
        <p:nvSpPr>
          <p:cNvPr id="2" name="TextBox 1"/>
          <p:cNvSpPr txBox="1"/>
          <p:nvPr/>
        </p:nvSpPr>
        <p:spPr>
          <a:xfrm>
            <a:off x="3946014" y="189678"/>
            <a:ext cx="4401333" cy="3724096"/>
          </a:xfrm>
          <a:prstGeom prst="rect">
            <a:avLst/>
          </a:prstGeom>
          <a:noFill/>
        </p:spPr>
        <p:txBody>
          <a:bodyPr wrap="none" rtlCol="0">
            <a:spAutoFit/>
          </a:bodyPr>
          <a:lstStyle/>
          <a:p>
            <a:r>
              <a:rPr lang="en-GB" sz="3200">
                <a:latin typeface="Tahoma" panose="020B0604030504040204" pitchFamily="34" charset="0"/>
                <a:ea typeface="Tahoma" panose="020B0604030504040204" pitchFamily="34" charset="0"/>
                <a:cs typeface="Tahoma" panose="020B0604030504040204" pitchFamily="34" charset="0"/>
              </a:rPr>
              <a:t>Behaviour Expectations</a:t>
            </a:r>
          </a:p>
          <a:p>
            <a:endParaRPr lang="en-GB" sz="3200">
              <a:latin typeface="Tahoma" panose="020B0604030504040204" pitchFamily="34" charset="0"/>
              <a:ea typeface="Tahoma" panose="020B0604030504040204" pitchFamily="34" charset="0"/>
              <a:cs typeface="Tahoma" panose="020B0604030504040204" pitchFamily="34" charset="0"/>
            </a:endParaRPr>
          </a:p>
          <a:p>
            <a:endParaRPr lang="en-GB" sz="3200">
              <a:latin typeface="Tahoma" panose="020B0604030504040204" pitchFamily="34" charset="0"/>
              <a:ea typeface="Tahoma" panose="020B0604030504040204" pitchFamily="34" charset="0"/>
              <a:cs typeface="Tahoma" panose="020B0604030504040204" pitchFamily="34" charset="0"/>
            </a:endParaRPr>
          </a:p>
          <a:p>
            <a:endParaRPr lang="en-GB" sz="4400">
              <a:latin typeface="Tahoma" panose="020B0604030504040204" pitchFamily="34" charset="0"/>
              <a:ea typeface="Tahoma" panose="020B0604030504040204" pitchFamily="34" charset="0"/>
              <a:cs typeface="Tahoma" panose="020B0604030504040204" pitchFamily="34" charset="0"/>
            </a:endParaRPr>
          </a:p>
          <a:p>
            <a:endParaRPr lang="en-GB" sz="4800">
              <a:latin typeface="Tahoma" panose="020B0604030504040204" pitchFamily="34" charset="0"/>
              <a:ea typeface="Tahoma" panose="020B0604030504040204" pitchFamily="34" charset="0"/>
              <a:cs typeface="Tahoma" panose="020B0604030504040204" pitchFamily="34" charset="0"/>
            </a:endParaRPr>
          </a:p>
          <a:p>
            <a:endParaRPr lang="en-GB" sz="4800">
              <a:latin typeface="Tahoma" panose="020B0604030504040204" pitchFamily="34" charset="0"/>
              <a:ea typeface="Tahoma" panose="020B0604030504040204" pitchFamily="34" charset="0"/>
              <a:cs typeface="Tahoma" panose="020B0604030504040204" pitchFamily="34" charset="0"/>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423045" y="152668"/>
            <a:ext cx="1561847" cy="1894114"/>
          </a:xfrm>
          <a:prstGeom prst="rect">
            <a:avLst/>
          </a:prstGeom>
        </p:spPr>
      </p:pic>
      <p:pic>
        <p:nvPicPr>
          <p:cNvPr id="6" name="Picture 5"/>
          <p:cNvPicPr/>
          <p:nvPr/>
        </p:nvPicPr>
        <p:blipFill>
          <a:blip r:embed="rId3" cstate="print">
            <a:extLst>
              <a:ext uri="{28A0092B-C50C-407E-A947-70E740481C1C}">
                <a14:useLocalDpi xmlns:a14="http://schemas.microsoft.com/office/drawing/2010/main" val="0"/>
              </a:ext>
            </a:extLst>
          </a:blip>
          <a:stretch>
            <a:fillRect/>
          </a:stretch>
        </p:blipFill>
        <p:spPr>
          <a:xfrm>
            <a:off x="304800" y="1014962"/>
            <a:ext cx="1200150" cy="849630"/>
          </a:xfrm>
          <a:prstGeom prst="rect">
            <a:avLst/>
          </a:prstGeom>
        </p:spPr>
      </p:pic>
      <p:pic>
        <p:nvPicPr>
          <p:cNvPr id="7" name="Picture 6"/>
          <p:cNvPicPr/>
          <p:nvPr/>
        </p:nvPicPr>
        <p:blipFill>
          <a:blip r:embed="rId4" cstate="print">
            <a:extLst>
              <a:ext uri="{28A0092B-C50C-407E-A947-70E740481C1C}">
                <a14:useLocalDpi xmlns:a14="http://schemas.microsoft.com/office/drawing/2010/main" val="0"/>
              </a:ext>
            </a:extLst>
          </a:blip>
          <a:stretch>
            <a:fillRect/>
          </a:stretch>
        </p:blipFill>
        <p:spPr>
          <a:xfrm>
            <a:off x="304800" y="1950105"/>
            <a:ext cx="1200150" cy="852805"/>
          </a:xfrm>
          <a:prstGeom prst="rect">
            <a:avLst/>
          </a:prstGeom>
        </p:spPr>
      </p:pic>
      <p:pic>
        <p:nvPicPr>
          <p:cNvPr id="8" name="Picture 7"/>
          <p:cNvPicPr/>
          <p:nvPr/>
        </p:nvPicPr>
        <p:blipFill>
          <a:blip r:embed="rId5" cstate="print">
            <a:extLst>
              <a:ext uri="{28A0092B-C50C-407E-A947-70E740481C1C}">
                <a14:useLocalDpi xmlns:a14="http://schemas.microsoft.com/office/drawing/2010/main" val="0"/>
              </a:ext>
            </a:extLst>
          </a:blip>
          <a:stretch>
            <a:fillRect/>
          </a:stretch>
        </p:blipFill>
        <p:spPr>
          <a:xfrm>
            <a:off x="303530" y="2888423"/>
            <a:ext cx="1201420" cy="847725"/>
          </a:xfrm>
          <a:prstGeom prst="rect">
            <a:avLst/>
          </a:prstGeom>
        </p:spPr>
      </p:pic>
      <p:pic>
        <p:nvPicPr>
          <p:cNvPr id="9" name="Picture 8"/>
          <p:cNvPicPr/>
          <p:nvPr/>
        </p:nvPicPr>
        <p:blipFill>
          <a:blip r:embed="rId6" cstate="print">
            <a:extLst>
              <a:ext uri="{28A0092B-C50C-407E-A947-70E740481C1C}">
                <a14:useLocalDpi xmlns:a14="http://schemas.microsoft.com/office/drawing/2010/main" val="0"/>
              </a:ext>
            </a:extLst>
          </a:blip>
          <a:stretch>
            <a:fillRect/>
          </a:stretch>
        </p:blipFill>
        <p:spPr>
          <a:xfrm>
            <a:off x="303530" y="3861926"/>
            <a:ext cx="1170940" cy="838200"/>
          </a:xfrm>
          <a:prstGeom prst="rect">
            <a:avLst/>
          </a:prstGeom>
        </p:spPr>
      </p:pic>
      <p:pic>
        <p:nvPicPr>
          <p:cNvPr id="10" name="Picture 9"/>
          <p:cNvPicPr/>
          <p:nvPr/>
        </p:nvPicPr>
        <p:blipFill>
          <a:blip r:embed="rId7" cstate="print">
            <a:extLst>
              <a:ext uri="{28A0092B-C50C-407E-A947-70E740481C1C}">
                <a14:useLocalDpi xmlns:a14="http://schemas.microsoft.com/office/drawing/2010/main" val="0"/>
              </a:ext>
            </a:extLst>
          </a:blip>
          <a:stretch>
            <a:fillRect/>
          </a:stretch>
        </p:blipFill>
        <p:spPr>
          <a:xfrm>
            <a:off x="318331" y="4820526"/>
            <a:ext cx="1171575" cy="828675"/>
          </a:xfrm>
          <a:prstGeom prst="rect">
            <a:avLst/>
          </a:prstGeom>
        </p:spPr>
      </p:pic>
      <p:sp>
        <p:nvSpPr>
          <p:cNvPr id="3" name="Rectangle 2"/>
          <p:cNvSpPr/>
          <p:nvPr/>
        </p:nvSpPr>
        <p:spPr>
          <a:xfrm>
            <a:off x="1504950" y="836054"/>
            <a:ext cx="8918095" cy="5909310"/>
          </a:xfrm>
          <a:prstGeom prst="rect">
            <a:avLst/>
          </a:prstGeom>
        </p:spPr>
        <p:txBody>
          <a:bodyPr wrap="square">
            <a:spAutoFit/>
          </a:bodyPr>
          <a:lstStyle/>
          <a:p>
            <a:pPr lvl="0" algn="just">
              <a:lnSpc>
                <a:spcPct val="150000"/>
              </a:lnSpc>
              <a:spcAft>
                <a:spcPts val="0"/>
              </a:spcAft>
            </a:pPr>
            <a:r>
              <a:rPr lang="en-GB">
                <a:effectLst/>
                <a:latin typeface="Tahoma" panose="020B0604030504040204" pitchFamily="34" charset="0"/>
                <a:ea typeface="Tahoma" panose="020B0604030504040204" pitchFamily="34" charset="0"/>
                <a:cs typeface="Tahoma" panose="020B0604030504040204" pitchFamily="34" charset="0"/>
              </a:rPr>
              <a:t>At Broadway Junior School we ensure that every member of the school community feels valued and respected, and that each person is treated fairly and well. The school Behaviour Policy is therefore designed to support the way in which all members of the school can work together. It aims to promote an environment where everyone feels happy, safe and secure.</a:t>
            </a:r>
          </a:p>
          <a:p>
            <a:pPr lvl="0" algn="just">
              <a:lnSpc>
                <a:spcPct val="150000"/>
              </a:lnSpc>
              <a:spcAft>
                <a:spcPts val="0"/>
              </a:spcAft>
            </a:pPr>
            <a:r>
              <a:rPr lang="en-GB">
                <a:effectLst/>
                <a:latin typeface="Tahoma" panose="020B0604030504040204" pitchFamily="34" charset="0"/>
                <a:ea typeface="Tahoma" panose="020B0604030504040204" pitchFamily="34" charset="0"/>
                <a:cs typeface="Tahoma" panose="020B0604030504040204" pitchFamily="34" charset="0"/>
              </a:rPr>
              <a:t>Every child has a peg on the behaviour chart and can move </a:t>
            </a:r>
            <a:r>
              <a:rPr lang="en-GB">
                <a:latin typeface="Tahoma" panose="020B0604030504040204" pitchFamily="34" charset="0"/>
                <a:ea typeface="Tahoma" panose="020B0604030504040204" pitchFamily="34" charset="0"/>
                <a:cs typeface="Tahoma" panose="020B0604030504040204" pitchFamily="34" charset="0"/>
              </a:rPr>
              <a:t>up or down depending on their behaviour and attitude.</a:t>
            </a:r>
          </a:p>
          <a:p>
            <a:pPr lvl="0" algn="just">
              <a:lnSpc>
                <a:spcPct val="150000"/>
              </a:lnSpc>
              <a:spcAft>
                <a:spcPts val="0"/>
              </a:spcAft>
            </a:pPr>
            <a:endParaRPr lang="en-GB">
              <a:effectLst/>
              <a:latin typeface="Tahoma" panose="020B0604030504040204" pitchFamily="34" charset="0"/>
              <a:ea typeface="Tahoma" panose="020B0604030504040204" pitchFamily="34" charset="0"/>
              <a:cs typeface="Tahoma" panose="020B0604030504040204" pitchFamily="34" charset="0"/>
            </a:endParaRPr>
          </a:p>
          <a:p>
            <a:pPr lvl="0" algn="just">
              <a:lnSpc>
                <a:spcPct val="150000"/>
              </a:lnSpc>
              <a:spcAft>
                <a:spcPts val="0"/>
              </a:spcAft>
            </a:pPr>
            <a:r>
              <a:rPr lang="en-GB">
                <a:latin typeface="Tahoma" panose="020B0604030504040204" pitchFamily="34" charset="0"/>
                <a:ea typeface="Tahoma" panose="020B0604030504040204" pitchFamily="34" charset="0"/>
                <a:cs typeface="Tahoma" panose="020B0604030504040204" pitchFamily="34" charset="0"/>
              </a:rPr>
              <a:t>The children are awarded positive points when they demonstrate our School Motto </a:t>
            </a:r>
          </a:p>
          <a:p>
            <a:pPr lvl="0" algn="just">
              <a:lnSpc>
                <a:spcPct val="150000"/>
              </a:lnSpc>
              <a:spcAft>
                <a:spcPts val="0"/>
              </a:spcAft>
            </a:pPr>
            <a:endParaRPr lang="en-GB">
              <a:latin typeface="Tahoma" panose="020B0604030504040204" pitchFamily="34" charset="0"/>
              <a:ea typeface="Tahoma" panose="020B0604030504040204" pitchFamily="34" charset="0"/>
              <a:cs typeface="Tahoma" panose="020B0604030504040204" pitchFamily="34" charset="0"/>
            </a:endParaRPr>
          </a:p>
          <a:p>
            <a:pPr lvl="0" algn="just">
              <a:lnSpc>
                <a:spcPct val="150000"/>
              </a:lnSpc>
              <a:spcAft>
                <a:spcPts val="0"/>
              </a:spcAft>
            </a:pPr>
            <a:r>
              <a:rPr lang="en-GB">
                <a:latin typeface="Tahoma" panose="020B0604030504040204" pitchFamily="34" charset="0"/>
                <a:ea typeface="Tahoma" panose="020B0604030504040204" pitchFamily="34" charset="0"/>
                <a:cs typeface="Tahoma" panose="020B0604030504040204" pitchFamily="34" charset="0"/>
              </a:rPr>
              <a:t>The children collect these points and will be awarded certificates in our celebration assembly each week: Bronze for 25 positive points, Silver for 50 positive points, Gold for 75 positive points and platinum for 100 positive points. Children who receive a warning may miss some minutes of their outdoor time.</a:t>
            </a:r>
            <a:endParaRPr lang="en-GB">
              <a:effectLst/>
              <a:latin typeface="Tahoma" panose="020B0604030504040204" pitchFamily="34" charset="0"/>
              <a:ea typeface="Tahoma" panose="020B0604030504040204" pitchFamily="34" charset="0"/>
              <a:cs typeface="Tahoma" panose="020B0604030504040204" pitchFamily="34" charset="0"/>
            </a:endParaRPr>
          </a:p>
        </p:txBody>
      </p:sp>
      <p:pic>
        <p:nvPicPr>
          <p:cNvPr id="12" name="Picture 11"/>
          <p:cNvPicPr>
            <a:picLocks noChangeAspect="1"/>
          </p:cNvPicPr>
          <p:nvPr/>
        </p:nvPicPr>
        <p:blipFill>
          <a:blip r:embed="rId8"/>
          <a:stretch>
            <a:fillRect/>
          </a:stretch>
        </p:blipFill>
        <p:spPr>
          <a:xfrm>
            <a:off x="325792" y="5769601"/>
            <a:ext cx="1156652" cy="811589"/>
          </a:xfrm>
          <a:prstGeom prst="rect">
            <a:avLst/>
          </a:prstGeom>
        </p:spPr>
      </p:pic>
    </p:spTree>
    <p:extLst>
      <p:ext uri="{BB962C8B-B14F-4D97-AF65-F5344CB8AC3E}">
        <p14:creationId xmlns:p14="http://schemas.microsoft.com/office/powerpoint/2010/main" val="41991470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3975435" y="691172"/>
            <a:ext cx="4158944" cy="5906278"/>
          </a:xfrm>
          <a:prstGeom prst="rect">
            <a:avLst/>
          </a:prstGeom>
        </p:spPr>
      </p:pic>
      <p:sp>
        <p:nvSpPr>
          <p:cNvPr id="5" name="TextBox 4"/>
          <p:cNvSpPr txBox="1"/>
          <p:nvPr/>
        </p:nvSpPr>
        <p:spPr>
          <a:xfrm>
            <a:off x="4678569" y="167952"/>
            <a:ext cx="2752677" cy="523220"/>
          </a:xfrm>
          <a:prstGeom prst="rect">
            <a:avLst/>
          </a:prstGeom>
          <a:noFill/>
        </p:spPr>
        <p:txBody>
          <a:bodyPr wrap="none" rtlCol="0">
            <a:spAutoFit/>
          </a:bodyPr>
          <a:lstStyle/>
          <a:p>
            <a:r>
              <a:rPr lang="en-GB" sz="2800">
                <a:latin typeface="Tahoma" panose="020B0604030504040204" pitchFamily="34" charset="0"/>
                <a:ea typeface="Tahoma" panose="020B0604030504040204" pitchFamily="34" charset="0"/>
                <a:cs typeface="Tahoma" panose="020B0604030504040204" pitchFamily="34" charset="0"/>
              </a:rPr>
              <a:t>Our school rules</a:t>
            </a:r>
          </a:p>
        </p:txBody>
      </p:sp>
    </p:spTree>
    <p:extLst>
      <p:ext uri="{BB962C8B-B14F-4D97-AF65-F5344CB8AC3E}">
        <p14:creationId xmlns:p14="http://schemas.microsoft.com/office/powerpoint/2010/main" val="19273826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4" name="TextBox 3"/>
          <p:cNvSpPr txBox="1"/>
          <p:nvPr/>
        </p:nvSpPr>
        <p:spPr>
          <a:xfrm>
            <a:off x="304800" y="566058"/>
            <a:ext cx="184731" cy="646331"/>
          </a:xfrm>
          <a:prstGeom prst="rect">
            <a:avLst/>
          </a:prstGeom>
          <a:noFill/>
        </p:spPr>
        <p:txBody>
          <a:bodyPr wrap="none" rtlCol="0">
            <a:spAutoFit/>
          </a:bodyPr>
          <a:lstStyle/>
          <a:p>
            <a:endParaRPr lang="en-GB" sz="3600">
              <a:latin typeface="Tahoma" panose="020B0604030504040204" pitchFamily="34" charset="0"/>
              <a:ea typeface="Tahoma" panose="020B0604030504040204" pitchFamily="34" charset="0"/>
              <a:cs typeface="Tahoma" panose="020B0604030504040204" pitchFamily="34" charset="0"/>
            </a:endParaRPr>
          </a:p>
        </p:txBody>
      </p:sp>
      <p:sp>
        <p:nvSpPr>
          <p:cNvPr id="2" name="TextBox 1"/>
          <p:cNvSpPr txBox="1"/>
          <p:nvPr/>
        </p:nvSpPr>
        <p:spPr>
          <a:xfrm>
            <a:off x="4645810" y="566058"/>
            <a:ext cx="1642373" cy="3724096"/>
          </a:xfrm>
          <a:prstGeom prst="rect">
            <a:avLst/>
          </a:prstGeom>
          <a:noFill/>
        </p:spPr>
        <p:txBody>
          <a:bodyPr wrap="none" rtlCol="0">
            <a:spAutoFit/>
          </a:bodyPr>
          <a:lstStyle/>
          <a:p>
            <a:r>
              <a:rPr lang="en-GB" sz="3200">
                <a:latin typeface="Tahoma" panose="020B0604030504040204" pitchFamily="34" charset="0"/>
                <a:ea typeface="Tahoma" panose="020B0604030504040204" pitchFamily="34" charset="0"/>
                <a:cs typeface="Tahoma" panose="020B0604030504040204" pitchFamily="34" charset="0"/>
              </a:rPr>
              <a:t>Reading</a:t>
            </a:r>
          </a:p>
          <a:p>
            <a:endParaRPr lang="en-GB" sz="3200">
              <a:latin typeface="Tahoma" panose="020B0604030504040204" pitchFamily="34" charset="0"/>
              <a:ea typeface="Tahoma" panose="020B0604030504040204" pitchFamily="34" charset="0"/>
              <a:cs typeface="Tahoma" panose="020B0604030504040204" pitchFamily="34" charset="0"/>
            </a:endParaRPr>
          </a:p>
          <a:p>
            <a:endParaRPr lang="en-GB" sz="3200">
              <a:latin typeface="Tahoma" panose="020B0604030504040204" pitchFamily="34" charset="0"/>
              <a:ea typeface="Tahoma" panose="020B0604030504040204" pitchFamily="34" charset="0"/>
              <a:cs typeface="Tahoma" panose="020B0604030504040204" pitchFamily="34" charset="0"/>
            </a:endParaRPr>
          </a:p>
          <a:p>
            <a:endParaRPr lang="en-GB" sz="4400">
              <a:latin typeface="Tahoma" panose="020B0604030504040204" pitchFamily="34" charset="0"/>
              <a:ea typeface="Tahoma" panose="020B0604030504040204" pitchFamily="34" charset="0"/>
              <a:cs typeface="Tahoma" panose="020B0604030504040204" pitchFamily="34" charset="0"/>
            </a:endParaRPr>
          </a:p>
          <a:p>
            <a:endParaRPr lang="en-GB" sz="4800">
              <a:latin typeface="Tahoma" panose="020B0604030504040204" pitchFamily="34" charset="0"/>
              <a:ea typeface="Tahoma" panose="020B0604030504040204" pitchFamily="34" charset="0"/>
              <a:cs typeface="Tahoma" panose="020B0604030504040204" pitchFamily="34" charset="0"/>
            </a:endParaRPr>
          </a:p>
          <a:p>
            <a:endParaRPr lang="en-GB" sz="4800">
              <a:latin typeface="Tahoma" panose="020B0604030504040204" pitchFamily="34" charset="0"/>
              <a:ea typeface="Tahoma" panose="020B0604030504040204" pitchFamily="34" charset="0"/>
              <a:cs typeface="Tahoma" panose="020B0604030504040204" pitchFamily="34" charset="0"/>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423045" y="152668"/>
            <a:ext cx="1561847" cy="1894114"/>
          </a:xfrm>
          <a:prstGeom prst="rect">
            <a:avLst/>
          </a:prstGeom>
        </p:spPr>
      </p:pic>
      <p:sp>
        <p:nvSpPr>
          <p:cNvPr id="3" name="Rectangle 2"/>
          <p:cNvSpPr/>
          <p:nvPr/>
        </p:nvSpPr>
        <p:spPr>
          <a:xfrm>
            <a:off x="343388" y="2046782"/>
            <a:ext cx="11889590" cy="6524543"/>
          </a:xfrm>
          <a:prstGeom prst="rect">
            <a:avLst/>
          </a:prstGeom>
        </p:spPr>
        <p:txBody>
          <a:bodyPr wrap="square">
            <a:spAutoFit/>
          </a:bodyPr>
          <a:lstStyle/>
          <a:p>
            <a:pPr>
              <a:lnSpc>
                <a:spcPct val="119000"/>
              </a:lnSpc>
              <a:spcAft>
                <a:spcPts val="600"/>
              </a:spcAft>
            </a:pPr>
            <a:r>
              <a:rPr lang="en-US" sz="1600" kern="1400">
                <a:solidFill>
                  <a:srgbClr val="000000"/>
                </a:solidFill>
                <a:latin typeface="Tahoma" panose="020B0604030504040204" pitchFamily="34" charset="0"/>
                <a:ea typeface="Tahoma" panose="020B0604030504040204" pitchFamily="34" charset="0"/>
                <a:cs typeface="Tahoma" panose="020B0604030504040204" pitchFamily="34" charset="0"/>
              </a:rPr>
              <a:t>At Broadway Junior School, children are encouraged to develop a love for learning through rich, engaging texts and can access a wide range of quality texts in an engaging learning environment. </a:t>
            </a:r>
          </a:p>
          <a:p>
            <a:pPr>
              <a:lnSpc>
                <a:spcPct val="119000"/>
              </a:lnSpc>
              <a:spcAft>
                <a:spcPts val="600"/>
              </a:spcAft>
            </a:pPr>
            <a:endParaRPr lang="en-US" sz="1600" kern="1400">
              <a:solidFill>
                <a:srgbClr val="000000"/>
              </a:solidFill>
              <a:latin typeface="Tahoma" panose="020B0604030504040204" pitchFamily="34" charset="0"/>
              <a:ea typeface="Tahoma" panose="020B0604030504040204" pitchFamily="34" charset="0"/>
              <a:cs typeface="Tahoma" panose="020B0604030504040204" pitchFamily="34" charset="0"/>
            </a:endParaRPr>
          </a:p>
          <a:p>
            <a:pPr>
              <a:lnSpc>
                <a:spcPct val="119000"/>
              </a:lnSpc>
              <a:spcAft>
                <a:spcPts val="600"/>
              </a:spcAft>
            </a:pPr>
            <a:r>
              <a:rPr lang="en-US" sz="1600" kern="1400">
                <a:solidFill>
                  <a:srgbClr val="000000"/>
                </a:solidFill>
                <a:latin typeface="Tahoma" panose="020B0604030504040204" pitchFamily="34" charset="0"/>
                <a:ea typeface="Tahoma" panose="020B0604030504040204" pitchFamily="34" charset="0"/>
                <a:cs typeface="Tahoma" panose="020B0604030504040204" pitchFamily="34" charset="0"/>
              </a:rPr>
              <a:t>Your children access our wide selection of books which are linked to Accelerated Reader. Children are assessed regularly and they can choose from a variety of books at their reading level.</a:t>
            </a:r>
          </a:p>
          <a:p>
            <a:pPr>
              <a:lnSpc>
                <a:spcPct val="119000"/>
              </a:lnSpc>
              <a:spcAft>
                <a:spcPts val="600"/>
              </a:spcAft>
            </a:pPr>
            <a:endParaRPr lang="en-US" sz="1600" kern="1400">
              <a:ln>
                <a:noFill/>
              </a:ln>
              <a:solidFill>
                <a:srgbClr val="000000"/>
              </a:solidFill>
              <a:effectLst/>
              <a:latin typeface="Tahoma" panose="020B0604030504040204" pitchFamily="34" charset="0"/>
              <a:ea typeface="Tahoma" panose="020B0604030504040204" pitchFamily="34" charset="0"/>
              <a:cs typeface="Tahoma" panose="020B0604030504040204" pitchFamily="34" charset="0"/>
            </a:endParaRPr>
          </a:p>
          <a:p>
            <a:pPr>
              <a:lnSpc>
                <a:spcPct val="119000"/>
              </a:lnSpc>
              <a:spcAft>
                <a:spcPts val="600"/>
              </a:spcAft>
            </a:pPr>
            <a:r>
              <a:rPr lang="en-GB" sz="1600">
                <a:latin typeface="Tahoma" panose="020B0604030504040204" pitchFamily="34" charset="0"/>
                <a:ea typeface="Tahoma" panose="020B0604030504040204" pitchFamily="34" charset="0"/>
                <a:cs typeface="Tahoma" panose="020B0604030504040204" pitchFamily="34" charset="0"/>
              </a:rPr>
              <a:t>In order to reinforce learning, your child will be given a reading record book. </a:t>
            </a:r>
            <a:r>
              <a:rPr lang="en-GB" sz="1600" b="1">
                <a:latin typeface="Tahoma" panose="020B0604030504040204" pitchFamily="34" charset="0"/>
                <a:ea typeface="Tahoma" panose="020B0604030504040204" pitchFamily="34" charset="0"/>
                <a:cs typeface="Tahoma" panose="020B0604030504040204" pitchFamily="34" charset="0"/>
              </a:rPr>
              <a:t>Reading is exceptionally important and it is imperative that children are reading regularly, hopefully for 10 – 15 minutes at least 5 times per week at home. </a:t>
            </a:r>
            <a:r>
              <a:rPr lang="en-GB" sz="1600">
                <a:latin typeface="Tahoma" panose="020B0604030504040204" pitchFamily="34" charset="0"/>
                <a:ea typeface="Tahoma" panose="020B0604030504040204" pitchFamily="34" charset="0"/>
                <a:cs typeface="Tahoma" panose="020B0604030504040204" pitchFamily="34" charset="0"/>
              </a:rPr>
              <a:t>It would be really helpful if you could listen to your child read and record this in their </a:t>
            </a:r>
            <a:r>
              <a:rPr lang="en-GB" sz="1600" b="1">
                <a:latin typeface="Tahoma" panose="020B0604030504040204" pitchFamily="34" charset="0"/>
                <a:ea typeface="Tahoma" panose="020B0604030504040204" pitchFamily="34" charset="0"/>
                <a:cs typeface="Tahoma" panose="020B0604030504040204" pitchFamily="34" charset="0"/>
              </a:rPr>
              <a:t>home reading record</a:t>
            </a:r>
            <a:r>
              <a:rPr lang="en-GB" sz="1600">
                <a:latin typeface="Tahoma" panose="020B0604030504040204" pitchFamily="34" charset="0"/>
                <a:ea typeface="Tahoma" panose="020B0604030504040204" pitchFamily="34" charset="0"/>
                <a:cs typeface="Tahoma" panose="020B0604030504040204" pitchFamily="34" charset="0"/>
              </a:rPr>
              <a:t>. Reading records are to be returned every </a:t>
            </a:r>
            <a:r>
              <a:rPr lang="en-GB" sz="1600" b="1">
                <a:latin typeface="Tahoma" panose="020B0604030504040204" pitchFamily="34" charset="0"/>
                <a:ea typeface="Tahoma" panose="020B0604030504040204" pitchFamily="34" charset="0"/>
                <a:cs typeface="Tahoma" panose="020B0604030504040204" pitchFamily="34" charset="0"/>
              </a:rPr>
              <a:t>Monday </a:t>
            </a:r>
            <a:r>
              <a:rPr lang="en-GB" sz="1600">
                <a:latin typeface="Tahoma" panose="020B0604030504040204" pitchFamily="34" charset="0"/>
                <a:ea typeface="Tahoma" panose="020B0604030504040204" pitchFamily="34" charset="0"/>
                <a:cs typeface="Tahoma" panose="020B0604030504040204" pitchFamily="34" charset="0"/>
              </a:rPr>
              <a:t>morning. </a:t>
            </a:r>
          </a:p>
          <a:p>
            <a:pPr>
              <a:lnSpc>
                <a:spcPct val="119000"/>
              </a:lnSpc>
              <a:spcAft>
                <a:spcPts val="600"/>
              </a:spcAft>
            </a:pPr>
            <a:endParaRPr lang="en-GB" sz="1600">
              <a:latin typeface="Tahoma" panose="020B0604030504040204" pitchFamily="34" charset="0"/>
              <a:ea typeface="Tahoma" panose="020B0604030504040204" pitchFamily="34" charset="0"/>
              <a:cs typeface="Tahoma" panose="020B0604030504040204" pitchFamily="34" charset="0"/>
            </a:endParaRPr>
          </a:p>
          <a:p>
            <a:pPr>
              <a:lnSpc>
                <a:spcPct val="119000"/>
              </a:lnSpc>
              <a:spcAft>
                <a:spcPts val="600"/>
              </a:spcAft>
            </a:pPr>
            <a:r>
              <a:rPr lang="en-GB" sz="1600">
                <a:latin typeface="Tahoma" panose="020B0604030504040204" pitchFamily="34" charset="0"/>
                <a:ea typeface="Tahoma" panose="020B0604030504040204" pitchFamily="34" charset="0"/>
                <a:cs typeface="Tahoma" panose="020B0604030504040204" pitchFamily="34" charset="0"/>
              </a:rPr>
              <a:t>Children will bring a book home from school, but they are also quite welcome to read any books or magazines they have at home.</a:t>
            </a:r>
            <a:r>
              <a:rPr lang="en-US" sz="1600" kern="1400">
                <a:solidFill>
                  <a:srgbClr val="000000"/>
                </a:solidFill>
                <a:latin typeface="Tahoma" panose="020B0604030504040204" pitchFamily="34" charset="0"/>
                <a:ea typeface="Tahoma" panose="020B0604030504040204" pitchFamily="34" charset="0"/>
                <a:cs typeface="Tahoma" panose="020B0604030504040204" pitchFamily="34" charset="0"/>
              </a:rPr>
              <a:t> Reading with children every day and talking to them about a wide variety of books, helps them to develop a love of books and a varied vocabulary. </a:t>
            </a:r>
          </a:p>
          <a:p>
            <a:pPr>
              <a:lnSpc>
                <a:spcPct val="119000"/>
              </a:lnSpc>
              <a:spcAft>
                <a:spcPts val="600"/>
              </a:spcAft>
            </a:pPr>
            <a:endParaRPr lang="en-GB" sz="1600">
              <a:latin typeface="Tahoma" panose="020B0604030504040204" pitchFamily="34" charset="0"/>
              <a:ea typeface="Tahoma" panose="020B0604030504040204" pitchFamily="34" charset="0"/>
              <a:cs typeface="Tahoma" panose="020B0604030504040204" pitchFamily="34" charset="0"/>
            </a:endParaRPr>
          </a:p>
          <a:p>
            <a:pPr lvl="0">
              <a:lnSpc>
                <a:spcPct val="119000"/>
              </a:lnSpc>
              <a:spcAft>
                <a:spcPts val="600"/>
              </a:spcAft>
            </a:pPr>
            <a:endParaRPr lang="en-US" kern="1400">
              <a:solidFill>
                <a:srgbClr val="000000"/>
              </a:solidFill>
              <a:latin typeface="Tahoma" panose="020B0604030504040204" pitchFamily="34" charset="0"/>
              <a:ea typeface="Tahoma" panose="020B0604030504040204" pitchFamily="34" charset="0"/>
              <a:cs typeface="Tahoma" panose="020B0604030504040204" pitchFamily="34" charset="0"/>
            </a:endParaRPr>
          </a:p>
          <a:p>
            <a:pPr lvl="0">
              <a:lnSpc>
                <a:spcPct val="119000"/>
              </a:lnSpc>
              <a:spcAft>
                <a:spcPts val="600"/>
              </a:spcAft>
            </a:pPr>
            <a:r>
              <a:rPr lang="en-US" kern="1400">
                <a:solidFill>
                  <a:srgbClr val="000000"/>
                </a:solidFill>
                <a:latin typeface="Tahoma" panose="020B0604030504040204" pitchFamily="34" charset="0"/>
                <a:ea typeface="Tahoma" panose="020B0604030504040204" pitchFamily="34" charset="0"/>
                <a:cs typeface="Tahoma" panose="020B0604030504040204" pitchFamily="34" charset="0"/>
              </a:rPr>
              <a:t> </a:t>
            </a:r>
          </a:p>
          <a:p>
            <a:pPr lvl="0">
              <a:lnSpc>
                <a:spcPct val="119000"/>
              </a:lnSpc>
              <a:spcAft>
                <a:spcPts val="600"/>
              </a:spcAft>
            </a:pPr>
            <a:endParaRPr lang="en-US" kern="1400">
              <a:solidFill>
                <a:srgbClr val="000000"/>
              </a:solidFill>
              <a:latin typeface="Tahoma" panose="020B0604030504040204" pitchFamily="34" charset="0"/>
              <a:ea typeface="Tahoma" panose="020B0604030504040204" pitchFamily="34" charset="0"/>
              <a:cs typeface="Tahoma" panose="020B0604030504040204" pitchFamily="34" charset="0"/>
            </a:endParaRPr>
          </a:p>
          <a:p>
            <a:pPr>
              <a:lnSpc>
                <a:spcPct val="119000"/>
              </a:lnSpc>
              <a:spcAft>
                <a:spcPts val="600"/>
              </a:spcAft>
            </a:pPr>
            <a:endParaRPr lang="en-GB" sz="1100" kern="1400">
              <a:ln>
                <a:noFill/>
              </a:ln>
              <a:solidFill>
                <a:srgbClr val="000000"/>
              </a:solidFill>
              <a:effectLst/>
              <a:latin typeface="Calibri" panose="020F0502020204030204" pitchFamily="34" charset="0"/>
            </a:endParaRPr>
          </a:p>
        </p:txBody>
      </p:sp>
    </p:spTree>
    <p:extLst>
      <p:ext uri="{BB962C8B-B14F-4D97-AF65-F5344CB8AC3E}">
        <p14:creationId xmlns:p14="http://schemas.microsoft.com/office/powerpoint/2010/main" val="38498876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2" name="Rectangle 1"/>
          <p:cNvSpPr/>
          <p:nvPr/>
        </p:nvSpPr>
        <p:spPr>
          <a:xfrm>
            <a:off x="485192" y="566192"/>
            <a:ext cx="11318032" cy="5693866"/>
          </a:xfrm>
          <a:prstGeom prst="rect">
            <a:avLst/>
          </a:prstGeom>
          <a:solidFill>
            <a:schemeClr val="accent6">
              <a:lumMod val="60000"/>
              <a:lumOff val="40000"/>
            </a:schemeClr>
          </a:solidFill>
        </p:spPr>
        <p:txBody>
          <a:bodyPr wrap="square">
            <a:spAutoFit/>
          </a:bodyPr>
          <a:lstStyle/>
          <a:p>
            <a:pPr algn="ctr"/>
            <a:r>
              <a:rPr lang="en-GB" sz="4000">
                <a:latin typeface="Tahoma" panose="020B0604030504040204" pitchFamily="34" charset="0"/>
                <a:ea typeface="Tahoma" panose="020B0604030504040204" pitchFamily="34" charset="0"/>
                <a:cs typeface="Tahoma" panose="020B0604030504040204" pitchFamily="34" charset="0"/>
              </a:rPr>
              <a:t>Things you can do to support your child at home. </a:t>
            </a:r>
          </a:p>
          <a:p>
            <a:endParaRPr lang="en-GB">
              <a:latin typeface="Tahoma" panose="020B0604030504040204" pitchFamily="34" charset="0"/>
              <a:ea typeface="Tahoma" panose="020B0604030504040204" pitchFamily="34" charset="0"/>
              <a:cs typeface="Tahoma" panose="020B0604030504040204" pitchFamily="34" charset="0"/>
            </a:endParaRPr>
          </a:p>
          <a:p>
            <a:r>
              <a:rPr lang="en-GB">
                <a:latin typeface="Tahoma" panose="020B0604030504040204" pitchFamily="34" charset="0"/>
                <a:ea typeface="Tahoma" panose="020B0604030504040204" pitchFamily="34" charset="0"/>
                <a:cs typeface="Tahoma" panose="020B0604030504040204" pitchFamily="34" charset="0"/>
              </a:rPr>
              <a:t>Look at the book first, talking about what you can see happening in the pictures. </a:t>
            </a:r>
          </a:p>
          <a:p>
            <a:endParaRPr lang="en-GB">
              <a:latin typeface="Tahoma" panose="020B0604030504040204" pitchFamily="34" charset="0"/>
              <a:ea typeface="Tahoma" panose="020B0604030504040204" pitchFamily="34" charset="0"/>
              <a:cs typeface="Tahoma" panose="020B0604030504040204" pitchFamily="34" charset="0"/>
            </a:endParaRPr>
          </a:p>
          <a:p>
            <a:r>
              <a:rPr lang="en-GB">
                <a:latin typeface="Tahoma" panose="020B0604030504040204" pitchFamily="34" charset="0"/>
                <a:ea typeface="Tahoma" panose="020B0604030504040204" pitchFamily="34" charset="0"/>
                <a:cs typeface="Tahoma" panose="020B0604030504040204" pitchFamily="34" charset="0"/>
              </a:rPr>
              <a:t>Try to predict the story and possible unknown words. </a:t>
            </a:r>
          </a:p>
          <a:p>
            <a:endParaRPr lang="en-GB">
              <a:latin typeface="Tahoma" panose="020B0604030504040204" pitchFamily="34" charset="0"/>
              <a:ea typeface="Tahoma" panose="020B0604030504040204" pitchFamily="34" charset="0"/>
              <a:cs typeface="Tahoma" panose="020B0604030504040204" pitchFamily="34" charset="0"/>
            </a:endParaRPr>
          </a:p>
          <a:p>
            <a:r>
              <a:rPr lang="en-GB">
                <a:latin typeface="Tahoma" panose="020B0604030504040204" pitchFamily="34" charset="0"/>
                <a:ea typeface="Tahoma" panose="020B0604030504040204" pitchFamily="34" charset="0"/>
                <a:cs typeface="Tahoma" panose="020B0604030504040204" pitchFamily="34" charset="0"/>
              </a:rPr>
              <a:t>Your child will know how to blend sounds when reading. However, words such as was are a little trickier as sounding them out does not work. The children just need to learn how they look. </a:t>
            </a:r>
          </a:p>
          <a:p>
            <a:endParaRPr lang="en-GB">
              <a:latin typeface="Tahoma" panose="020B0604030504040204" pitchFamily="34" charset="0"/>
              <a:ea typeface="Tahoma" panose="020B0604030504040204" pitchFamily="34" charset="0"/>
              <a:cs typeface="Tahoma" panose="020B0604030504040204" pitchFamily="34" charset="0"/>
            </a:endParaRPr>
          </a:p>
          <a:p>
            <a:r>
              <a:rPr lang="en-GB">
                <a:latin typeface="Tahoma" panose="020B0604030504040204" pitchFamily="34" charset="0"/>
                <a:ea typeface="Tahoma" panose="020B0604030504040204" pitchFamily="34" charset="0"/>
                <a:cs typeface="Tahoma" panose="020B0604030504040204" pitchFamily="34" charset="0"/>
              </a:rPr>
              <a:t>Look out for words they already know within longer words </a:t>
            </a:r>
            <a:r>
              <a:rPr lang="en-GB" err="1">
                <a:latin typeface="Tahoma" panose="020B0604030504040204" pitchFamily="34" charset="0"/>
                <a:ea typeface="Tahoma" panose="020B0604030504040204" pitchFamily="34" charset="0"/>
                <a:cs typeface="Tahoma" panose="020B0604030504040204" pitchFamily="34" charset="0"/>
              </a:rPr>
              <a:t>eg</a:t>
            </a:r>
            <a:r>
              <a:rPr lang="en-GB">
                <a:latin typeface="Tahoma" panose="020B0604030504040204" pitchFamily="34" charset="0"/>
                <a:ea typeface="Tahoma" panose="020B0604030504040204" pitchFamily="34" charset="0"/>
                <a:cs typeface="Tahoma" panose="020B0604030504040204" pitchFamily="34" charset="0"/>
              </a:rPr>
              <a:t>: dustbin. </a:t>
            </a:r>
          </a:p>
          <a:p>
            <a:endParaRPr lang="en-GB">
              <a:latin typeface="Tahoma" panose="020B0604030504040204" pitchFamily="34" charset="0"/>
              <a:ea typeface="Tahoma" panose="020B0604030504040204" pitchFamily="34" charset="0"/>
              <a:cs typeface="Tahoma" panose="020B0604030504040204" pitchFamily="34" charset="0"/>
            </a:endParaRPr>
          </a:p>
          <a:p>
            <a:r>
              <a:rPr lang="en-GB">
                <a:latin typeface="Tahoma" panose="020B0604030504040204" pitchFamily="34" charset="0"/>
                <a:ea typeface="Tahoma" panose="020B0604030504040204" pitchFamily="34" charset="0"/>
                <a:cs typeface="Tahoma" panose="020B0604030504040204" pitchFamily="34" charset="0"/>
              </a:rPr>
              <a:t>Remind children to think about how speech might be said to encourage them to read with expression. </a:t>
            </a:r>
          </a:p>
          <a:p>
            <a:endParaRPr lang="en-GB">
              <a:latin typeface="Tahoma" panose="020B0604030504040204" pitchFamily="34" charset="0"/>
              <a:ea typeface="Tahoma" panose="020B0604030504040204" pitchFamily="34" charset="0"/>
              <a:cs typeface="Tahoma" panose="020B0604030504040204" pitchFamily="34" charset="0"/>
            </a:endParaRPr>
          </a:p>
          <a:p>
            <a:r>
              <a:rPr lang="en-GB">
                <a:latin typeface="Tahoma" panose="020B0604030504040204" pitchFamily="34" charset="0"/>
                <a:ea typeface="Tahoma" panose="020B0604030504040204" pitchFamily="34" charset="0"/>
                <a:cs typeface="Tahoma" panose="020B0604030504040204" pitchFamily="34" charset="0"/>
              </a:rPr>
              <a:t>Punctuation helps your child to read with intonation and brings a book to life. </a:t>
            </a:r>
          </a:p>
          <a:p>
            <a:endParaRPr lang="en-GB">
              <a:latin typeface="Tahoma" panose="020B0604030504040204" pitchFamily="34" charset="0"/>
              <a:ea typeface="Tahoma" panose="020B0604030504040204" pitchFamily="34" charset="0"/>
              <a:cs typeface="Tahoma" panose="020B0604030504040204" pitchFamily="34" charset="0"/>
            </a:endParaRPr>
          </a:p>
          <a:p>
            <a:r>
              <a:rPr lang="en-GB">
                <a:latin typeface="Tahoma" panose="020B0604030504040204" pitchFamily="34" charset="0"/>
                <a:ea typeface="Tahoma" panose="020B0604030504040204" pitchFamily="34" charset="0"/>
                <a:cs typeface="Tahoma" panose="020B0604030504040204" pitchFamily="34" charset="0"/>
              </a:rPr>
              <a:t>Question your child about events in the book to check that they have understood what they are reading.</a:t>
            </a:r>
          </a:p>
          <a:p>
            <a:endParaRPr lang="en-GB">
              <a:latin typeface="Tahoma" panose="020B0604030504040204" pitchFamily="34" charset="0"/>
              <a:ea typeface="Tahoma" panose="020B0604030504040204" pitchFamily="34" charset="0"/>
              <a:cs typeface="Tahoma" panose="020B0604030504040204" pitchFamily="34" charset="0"/>
            </a:endParaRPr>
          </a:p>
          <a:p>
            <a:r>
              <a:rPr lang="en-GB">
                <a:latin typeface="Tahoma" panose="020B0604030504040204" pitchFamily="34" charset="0"/>
                <a:ea typeface="Tahoma" panose="020B0604030504040204" pitchFamily="34" charset="0"/>
                <a:cs typeface="Tahoma" panose="020B0604030504040204" pitchFamily="34" charset="0"/>
              </a:rPr>
              <a:t>Encourage your child to refer to words and passages in the text to justify opinions</a:t>
            </a:r>
          </a:p>
          <a:p>
            <a:endParaRPr lang="en-GB">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8218574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4" name="TextBox 3"/>
          <p:cNvSpPr txBox="1"/>
          <p:nvPr/>
        </p:nvSpPr>
        <p:spPr>
          <a:xfrm>
            <a:off x="304800" y="566058"/>
            <a:ext cx="184731" cy="646331"/>
          </a:xfrm>
          <a:prstGeom prst="rect">
            <a:avLst/>
          </a:prstGeom>
          <a:noFill/>
        </p:spPr>
        <p:txBody>
          <a:bodyPr wrap="none" rtlCol="0">
            <a:spAutoFit/>
          </a:bodyPr>
          <a:lstStyle/>
          <a:p>
            <a:endParaRPr lang="en-GB" sz="3600">
              <a:latin typeface="Tahoma" panose="020B0604030504040204" pitchFamily="34" charset="0"/>
              <a:ea typeface="Tahoma" panose="020B0604030504040204" pitchFamily="34" charset="0"/>
              <a:cs typeface="Tahoma" panose="020B0604030504040204" pitchFamily="34" charset="0"/>
            </a:endParaRPr>
          </a:p>
        </p:txBody>
      </p:sp>
      <p:sp>
        <p:nvSpPr>
          <p:cNvPr id="2" name="TextBox 1"/>
          <p:cNvSpPr txBox="1"/>
          <p:nvPr/>
        </p:nvSpPr>
        <p:spPr>
          <a:xfrm>
            <a:off x="4645810" y="566058"/>
            <a:ext cx="1642373" cy="3724096"/>
          </a:xfrm>
          <a:prstGeom prst="rect">
            <a:avLst/>
          </a:prstGeom>
          <a:noFill/>
        </p:spPr>
        <p:txBody>
          <a:bodyPr wrap="none" rtlCol="0">
            <a:spAutoFit/>
          </a:bodyPr>
          <a:lstStyle/>
          <a:p>
            <a:r>
              <a:rPr lang="en-GB" sz="3200">
                <a:latin typeface="Tahoma" panose="020B0604030504040204" pitchFamily="34" charset="0"/>
                <a:ea typeface="Tahoma" panose="020B0604030504040204" pitchFamily="34" charset="0"/>
                <a:cs typeface="Tahoma" panose="020B0604030504040204" pitchFamily="34" charset="0"/>
              </a:rPr>
              <a:t>Reading</a:t>
            </a:r>
          </a:p>
          <a:p>
            <a:endParaRPr lang="en-GB" sz="3200">
              <a:latin typeface="Tahoma" panose="020B0604030504040204" pitchFamily="34" charset="0"/>
              <a:ea typeface="Tahoma" panose="020B0604030504040204" pitchFamily="34" charset="0"/>
              <a:cs typeface="Tahoma" panose="020B0604030504040204" pitchFamily="34" charset="0"/>
            </a:endParaRPr>
          </a:p>
          <a:p>
            <a:endParaRPr lang="en-GB" sz="3200">
              <a:latin typeface="Tahoma" panose="020B0604030504040204" pitchFamily="34" charset="0"/>
              <a:ea typeface="Tahoma" panose="020B0604030504040204" pitchFamily="34" charset="0"/>
              <a:cs typeface="Tahoma" panose="020B0604030504040204" pitchFamily="34" charset="0"/>
            </a:endParaRPr>
          </a:p>
          <a:p>
            <a:endParaRPr lang="en-GB" sz="4400">
              <a:latin typeface="Tahoma" panose="020B0604030504040204" pitchFamily="34" charset="0"/>
              <a:ea typeface="Tahoma" panose="020B0604030504040204" pitchFamily="34" charset="0"/>
              <a:cs typeface="Tahoma" panose="020B0604030504040204" pitchFamily="34" charset="0"/>
            </a:endParaRPr>
          </a:p>
          <a:p>
            <a:endParaRPr lang="en-GB" sz="4800">
              <a:latin typeface="Tahoma" panose="020B0604030504040204" pitchFamily="34" charset="0"/>
              <a:ea typeface="Tahoma" panose="020B0604030504040204" pitchFamily="34" charset="0"/>
              <a:cs typeface="Tahoma" panose="020B0604030504040204" pitchFamily="34" charset="0"/>
            </a:endParaRPr>
          </a:p>
          <a:p>
            <a:endParaRPr lang="en-GB" sz="4800">
              <a:latin typeface="Tahoma" panose="020B0604030504040204" pitchFamily="34" charset="0"/>
              <a:ea typeface="Tahoma" panose="020B0604030504040204" pitchFamily="34" charset="0"/>
              <a:cs typeface="Tahoma" panose="020B0604030504040204" pitchFamily="34" charset="0"/>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423045" y="152668"/>
            <a:ext cx="1561847" cy="1894114"/>
          </a:xfrm>
          <a:prstGeom prst="rect">
            <a:avLst/>
          </a:prstGeom>
        </p:spPr>
      </p:pic>
      <p:pic>
        <p:nvPicPr>
          <p:cNvPr id="7" name="Picture 6">
            <a:extLst>
              <a:ext uri="{FF2B5EF4-FFF2-40B4-BE49-F238E27FC236}">
                <a16:creationId xmlns:a16="http://schemas.microsoft.com/office/drawing/2014/main" id="{9AD5B348-49FA-CAC8-E385-992B783BC1FE}"/>
              </a:ext>
            </a:extLst>
          </p:cNvPr>
          <p:cNvPicPr>
            <a:picLocks noChangeAspect="1"/>
          </p:cNvPicPr>
          <p:nvPr/>
        </p:nvPicPr>
        <p:blipFill>
          <a:blip r:embed="rId3"/>
          <a:stretch>
            <a:fillRect/>
          </a:stretch>
        </p:blipFill>
        <p:spPr>
          <a:xfrm>
            <a:off x="489531" y="2328866"/>
            <a:ext cx="11953691" cy="2200267"/>
          </a:xfrm>
          <a:prstGeom prst="rect">
            <a:avLst/>
          </a:prstGeom>
        </p:spPr>
      </p:pic>
    </p:spTree>
    <p:extLst>
      <p:ext uri="{BB962C8B-B14F-4D97-AF65-F5344CB8AC3E}">
        <p14:creationId xmlns:p14="http://schemas.microsoft.com/office/powerpoint/2010/main" val="15766095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2" name="TextBox 1"/>
          <p:cNvSpPr txBox="1"/>
          <p:nvPr/>
        </p:nvSpPr>
        <p:spPr>
          <a:xfrm>
            <a:off x="4786604" y="391886"/>
            <a:ext cx="2094548" cy="523220"/>
          </a:xfrm>
          <a:prstGeom prst="rect">
            <a:avLst/>
          </a:prstGeom>
          <a:noFill/>
        </p:spPr>
        <p:txBody>
          <a:bodyPr wrap="none" rtlCol="0">
            <a:spAutoFit/>
          </a:bodyPr>
          <a:lstStyle/>
          <a:p>
            <a:r>
              <a:rPr lang="en-GB" sz="2800">
                <a:latin typeface="Tahoma" panose="020B0604030504040204" pitchFamily="34" charset="0"/>
                <a:ea typeface="Tahoma" panose="020B0604030504040204" pitchFamily="34" charset="0"/>
                <a:cs typeface="Tahoma" panose="020B0604030504040204" pitchFamily="34" charset="0"/>
              </a:rPr>
              <a:t>Handwriting</a:t>
            </a: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423045" y="152668"/>
            <a:ext cx="1561847" cy="1894114"/>
          </a:xfrm>
          <a:prstGeom prst="rect">
            <a:avLst/>
          </a:prstGeom>
        </p:spPr>
      </p:pic>
      <p:pic>
        <p:nvPicPr>
          <p:cNvPr id="4" name="Picture 3"/>
          <p:cNvPicPr>
            <a:picLocks noChangeAspect="1"/>
          </p:cNvPicPr>
          <p:nvPr/>
        </p:nvPicPr>
        <p:blipFill>
          <a:blip r:embed="rId3"/>
          <a:stretch>
            <a:fillRect/>
          </a:stretch>
        </p:blipFill>
        <p:spPr>
          <a:xfrm>
            <a:off x="145499" y="1409214"/>
            <a:ext cx="8709252" cy="4584177"/>
          </a:xfrm>
          <a:prstGeom prst="rect">
            <a:avLst/>
          </a:prstGeom>
        </p:spPr>
      </p:pic>
      <p:pic>
        <p:nvPicPr>
          <p:cNvPr id="5" name="Picture 4"/>
          <p:cNvPicPr>
            <a:picLocks noChangeAspect="1"/>
          </p:cNvPicPr>
          <p:nvPr/>
        </p:nvPicPr>
        <p:blipFill>
          <a:blip r:embed="rId4"/>
          <a:stretch>
            <a:fillRect/>
          </a:stretch>
        </p:blipFill>
        <p:spPr>
          <a:xfrm>
            <a:off x="9214958" y="2424918"/>
            <a:ext cx="2769934" cy="3568473"/>
          </a:xfrm>
          <a:prstGeom prst="rect">
            <a:avLst/>
          </a:prstGeom>
        </p:spPr>
      </p:pic>
    </p:spTree>
    <p:extLst>
      <p:ext uri="{BB962C8B-B14F-4D97-AF65-F5344CB8AC3E}">
        <p14:creationId xmlns:p14="http://schemas.microsoft.com/office/powerpoint/2010/main" val="17936592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562262-8D83-0507-F26B-E9AB990AF67E}"/>
              </a:ext>
            </a:extLst>
          </p:cNvPr>
          <p:cNvSpPr>
            <a:spLocks noGrp="1"/>
          </p:cNvSpPr>
          <p:nvPr>
            <p:ph type="title"/>
          </p:nvPr>
        </p:nvSpPr>
        <p:spPr>
          <a:xfrm>
            <a:off x="228600" y="256970"/>
            <a:ext cx="10515600" cy="1325563"/>
          </a:xfrm>
          <a:solidFill>
            <a:schemeClr val="accent6">
              <a:lumMod val="60000"/>
              <a:lumOff val="40000"/>
            </a:schemeClr>
          </a:solidFill>
        </p:spPr>
        <p:txBody>
          <a:bodyPr/>
          <a:lstStyle/>
          <a:p>
            <a:pPr algn="ctr"/>
            <a:r>
              <a:rPr lang="en-GB">
                <a:latin typeface="Tahoma" panose="020B0604030504040204" pitchFamily="34" charset="0"/>
                <a:ea typeface="Tahoma" panose="020B0604030504040204" pitchFamily="34" charset="0"/>
                <a:cs typeface="Tahoma" panose="020B0604030504040204" pitchFamily="34" charset="0"/>
              </a:rPr>
              <a:t>Mathematics </a:t>
            </a:r>
          </a:p>
        </p:txBody>
      </p:sp>
      <p:sp>
        <p:nvSpPr>
          <p:cNvPr id="3" name="Content Placeholder 2">
            <a:extLst>
              <a:ext uri="{FF2B5EF4-FFF2-40B4-BE49-F238E27FC236}">
                <a16:creationId xmlns:a16="http://schemas.microsoft.com/office/drawing/2014/main" id="{A654DF25-FCE7-C0DC-39C6-75CE67C754D6}"/>
              </a:ext>
            </a:extLst>
          </p:cNvPr>
          <p:cNvSpPr>
            <a:spLocks noGrp="1"/>
          </p:cNvSpPr>
          <p:nvPr>
            <p:ph idx="1"/>
          </p:nvPr>
        </p:nvSpPr>
        <p:spPr>
          <a:xfrm>
            <a:off x="228600" y="1690688"/>
            <a:ext cx="8722895" cy="4351338"/>
          </a:xfrm>
          <a:solidFill>
            <a:schemeClr val="accent6">
              <a:lumMod val="60000"/>
              <a:lumOff val="40000"/>
            </a:schemeClr>
          </a:solidFill>
        </p:spPr>
        <p:txBody>
          <a:bodyPr>
            <a:normAutofit fontScale="92500" lnSpcReduction="20000"/>
          </a:bodyPr>
          <a:lstStyle/>
          <a:p>
            <a:r>
              <a:rPr lang="en-GB">
                <a:latin typeface="Tahoma" panose="020B0604030504040204" pitchFamily="34" charset="0"/>
                <a:ea typeface="Tahoma" panose="020B0604030504040204" pitchFamily="34" charset="0"/>
                <a:cs typeface="Tahoma" panose="020B0604030504040204" pitchFamily="34" charset="0"/>
              </a:rPr>
              <a:t>Fluency in number – can children quickly recall number facts, at speed, with ‘automaticity’? </a:t>
            </a:r>
          </a:p>
          <a:p>
            <a:endParaRPr lang="en-GB">
              <a:latin typeface="Tahoma" panose="020B0604030504040204" pitchFamily="34" charset="0"/>
              <a:ea typeface="Tahoma" panose="020B0604030504040204" pitchFamily="34" charset="0"/>
              <a:cs typeface="Tahoma" panose="020B0604030504040204" pitchFamily="34" charset="0"/>
            </a:endParaRPr>
          </a:p>
          <a:p>
            <a:r>
              <a:rPr lang="en-GB">
                <a:latin typeface="Tahoma" panose="020B0604030504040204" pitchFamily="34" charset="0"/>
                <a:ea typeface="Tahoma" panose="020B0604030504040204" pitchFamily="34" charset="0"/>
                <a:cs typeface="Tahoma" panose="020B0604030504040204" pitchFamily="34" charset="0"/>
              </a:rPr>
              <a:t>E.G: 3 + 4 = 7 so 30 + 40 = 70 and 300 and 400 = 700 </a:t>
            </a:r>
          </a:p>
          <a:p>
            <a:endParaRPr lang="en-GB">
              <a:latin typeface="Tahoma" panose="020B0604030504040204" pitchFamily="34" charset="0"/>
              <a:ea typeface="Tahoma" panose="020B0604030504040204" pitchFamily="34" charset="0"/>
              <a:cs typeface="Tahoma" panose="020B0604030504040204" pitchFamily="34" charset="0"/>
            </a:endParaRPr>
          </a:p>
          <a:p>
            <a:r>
              <a:rPr lang="en-GB">
                <a:latin typeface="Tahoma" panose="020B0604030504040204" pitchFamily="34" charset="0"/>
                <a:ea typeface="Tahoma" panose="020B0604030504040204" pitchFamily="34" charset="0"/>
                <a:cs typeface="Tahoma" panose="020B0604030504040204" pitchFamily="34" charset="0"/>
              </a:rPr>
              <a:t>E.G:</a:t>
            </a:r>
          </a:p>
          <a:p>
            <a:pPr marL="0" indent="0">
              <a:buNone/>
            </a:pPr>
            <a:r>
              <a:rPr lang="en-GB">
                <a:latin typeface="Tahoma" panose="020B0604030504040204" pitchFamily="34" charset="0"/>
                <a:ea typeface="Tahoma" panose="020B0604030504040204" pitchFamily="34" charset="0"/>
                <a:cs typeface="Tahoma" panose="020B0604030504040204" pitchFamily="34" charset="0"/>
              </a:rPr>
              <a:t>2 x 3 = 6 so </a:t>
            </a:r>
          </a:p>
          <a:p>
            <a:pPr marL="0" indent="0">
              <a:buNone/>
            </a:pPr>
            <a:r>
              <a:rPr lang="en-GB">
                <a:latin typeface="Tahoma" panose="020B0604030504040204" pitchFamily="34" charset="0"/>
                <a:ea typeface="Tahoma" panose="020B0604030504040204" pitchFamily="34" charset="0"/>
                <a:cs typeface="Tahoma" panose="020B0604030504040204" pitchFamily="34" charset="0"/>
              </a:rPr>
              <a:t>6 ÷ 3 = 2 </a:t>
            </a:r>
          </a:p>
          <a:p>
            <a:pPr marL="0" indent="0">
              <a:buNone/>
            </a:pPr>
            <a:endParaRPr lang="en-GB">
              <a:latin typeface="Tahoma" panose="020B0604030504040204" pitchFamily="34" charset="0"/>
              <a:ea typeface="Tahoma" panose="020B0604030504040204" pitchFamily="34" charset="0"/>
              <a:cs typeface="Tahoma" panose="020B0604030504040204" pitchFamily="34" charset="0"/>
            </a:endParaRPr>
          </a:p>
          <a:p>
            <a:r>
              <a:rPr lang="en-GB">
                <a:latin typeface="Tahoma" panose="020B0604030504040204" pitchFamily="34" charset="0"/>
                <a:ea typeface="Tahoma" panose="020B0604030504040204" pitchFamily="34" charset="0"/>
                <a:cs typeface="Tahoma" panose="020B0604030504040204" pitchFamily="34" charset="0"/>
              </a:rPr>
              <a:t>Times Tables – knowing all multiplication facts, by heart, by Year 4 – Multiplication Tables Check (MTC). </a:t>
            </a:r>
          </a:p>
        </p:txBody>
      </p:sp>
      <p:pic>
        <p:nvPicPr>
          <p:cNvPr id="5" name="Picture 4">
            <a:extLst>
              <a:ext uri="{FF2B5EF4-FFF2-40B4-BE49-F238E27FC236}">
                <a16:creationId xmlns:a16="http://schemas.microsoft.com/office/drawing/2014/main" id="{BC6549EC-73B0-5CD7-C2F7-6BF648CCE286}"/>
              </a:ext>
            </a:extLst>
          </p:cNvPr>
          <p:cNvPicPr>
            <a:picLocks noChangeAspect="1"/>
          </p:cNvPicPr>
          <p:nvPr/>
        </p:nvPicPr>
        <p:blipFill>
          <a:blip r:embed="rId2"/>
          <a:stretch>
            <a:fillRect/>
          </a:stretch>
        </p:blipFill>
        <p:spPr>
          <a:xfrm>
            <a:off x="9227188" y="4735909"/>
            <a:ext cx="2560992" cy="1713468"/>
          </a:xfrm>
          <a:prstGeom prst="rect">
            <a:avLst/>
          </a:prstGeom>
        </p:spPr>
      </p:pic>
      <p:pic>
        <p:nvPicPr>
          <p:cNvPr id="1026" name="Picture 2" descr="Rainbow Multiplication Square">
            <a:extLst>
              <a:ext uri="{FF2B5EF4-FFF2-40B4-BE49-F238E27FC236}">
                <a16:creationId xmlns:a16="http://schemas.microsoft.com/office/drawing/2014/main" id="{B8D78EAC-2B99-8154-BBA4-C56B91A6444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951495" y="735882"/>
            <a:ext cx="3112378" cy="34090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30371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4" name="TextBox 3"/>
          <p:cNvSpPr txBox="1"/>
          <p:nvPr/>
        </p:nvSpPr>
        <p:spPr>
          <a:xfrm>
            <a:off x="304800" y="566058"/>
            <a:ext cx="184731" cy="646331"/>
          </a:xfrm>
          <a:prstGeom prst="rect">
            <a:avLst/>
          </a:prstGeom>
          <a:noFill/>
        </p:spPr>
        <p:txBody>
          <a:bodyPr wrap="none" rtlCol="0">
            <a:spAutoFit/>
          </a:bodyPr>
          <a:lstStyle/>
          <a:p>
            <a:endParaRPr lang="en-GB" sz="3600">
              <a:latin typeface="Tahoma" panose="020B0604030504040204" pitchFamily="34" charset="0"/>
              <a:ea typeface="Tahoma" panose="020B0604030504040204" pitchFamily="34" charset="0"/>
              <a:cs typeface="Tahoma" panose="020B0604030504040204" pitchFamily="34" charset="0"/>
            </a:endParaRPr>
          </a:p>
        </p:txBody>
      </p:sp>
      <p:sp>
        <p:nvSpPr>
          <p:cNvPr id="2" name="TextBox 1"/>
          <p:cNvSpPr txBox="1"/>
          <p:nvPr/>
        </p:nvSpPr>
        <p:spPr>
          <a:xfrm>
            <a:off x="4645810" y="184734"/>
            <a:ext cx="2125903" cy="3724096"/>
          </a:xfrm>
          <a:prstGeom prst="rect">
            <a:avLst/>
          </a:prstGeom>
          <a:noFill/>
        </p:spPr>
        <p:txBody>
          <a:bodyPr wrap="none" rtlCol="0">
            <a:spAutoFit/>
          </a:bodyPr>
          <a:lstStyle/>
          <a:p>
            <a:r>
              <a:rPr lang="en-GB" sz="3200">
                <a:latin typeface="Tahoma" panose="020B0604030504040204" pitchFamily="34" charset="0"/>
                <a:ea typeface="Tahoma" panose="020B0604030504040204" pitchFamily="34" charset="0"/>
                <a:cs typeface="Tahoma" panose="020B0604030504040204" pitchFamily="34" charset="0"/>
              </a:rPr>
              <a:t>Homework</a:t>
            </a:r>
          </a:p>
          <a:p>
            <a:endParaRPr lang="en-GB" sz="3200">
              <a:latin typeface="Tahoma" panose="020B0604030504040204" pitchFamily="34" charset="0"/>
              <a:ea typeface="Tahoma" panose="020B0604030504040204" pitchFamily="34" charset="0"/>
              <a:cs typeface="Tahoma" panose="020B0604030504040204" pitchFamily="34" charset="0"/>
            </a:endParaRPr>
          </a:p>
          <a:p>
            <a:endParaRPr lang="en-GB" sz="3200">
              <a:latin typeface="Tahoma" panose="020B0604030504040204" pitchFamily="34" charset="0"/>
              <a:ea typeface="Tahoma" panose="020B0604030504040204" pitchFamily="34" charset="0"/>
              <a:cs typeface="Tahoma" panose="020B0604030504040204" pitchFamily="34" charset="0"/>
            </a:endParaRPr>
          </a:p>
          <a:p>
            <a:endParaRPr lang="en-GB" sz="4400">
              <a:latin typeface="Tahoma" panose="020B0604030504040204" pitchFamily="34" charset="0"/>
              <a:ea typeface="Tahoma" panose="020B0604030504040204" pitchFamily="34" charset="0"/>
              <a:cs typeface="Tahoma" panose="020B0604030504040204" pitchFamily="34" charset="0"/>
            </a:endParaRPr>
          </a:p>
          <a:p>
            <a:endParaRPr lang="en-GB" sz="4800">
              <a:latin typeface="Tahoma" panose="020B0604030504040204" pitchFamily="34" charset="0"/>
              <a:ea typeface="Tahoma" panose="020B0604030504040204" pitchFamily="34" charset="0"/>
              <a:cs typeface="Tahoma" panose="020B0604030504040204" pitchFamily="34" charset="0"/>
            </a:endParaRPr>
          </a:p>
          <a:p>
            <a:endParaRPr lang="en-GB" sz="4800">
              <a:latin typeface="Tahoma" panose="020B0604030504040204" pitchFamily="34" charset="0"/>
              <a:ea typeface="Tahoma" panose="020B0604030504040204" pitchFamily="34" charset="0"/>
              <a:cs typeface="Tahoma" panose="020B0604030504040204" pitchFamily="34" charset="0"/>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423045" y="152668"/>
            <a:ext cx="1561847" cy="1894114"/>
          </a:xfrm>
          <a:prstGeom prst="rect">
            <a:avLst/>
          </a:prstGeom>
        </p:spPr>
      </p:pic>
      <p:sp>
        <p:nvSpPr>
          <p:cNvPr id="3" name="Rectangle 2"/>
          <p:cNvSpPr/>
          <p:nvPr/>
        </p:nvSpPr>
        <p:spPr>
          <a:xfrm>
            <a:off x="397165" y="624857"/>
            <a:ext cx="10025880" cy="6355651"/>
          </a:xfrm>
          <a:prstGeom prst="rect">
            <a:avLst/>
          </a:prstGeom>
        </p:spPr>
        <p:txBody>
          <a:bodyPr wrap="square">
            <a:spAutoFit/>
          </a:bodyPr>
          <a:lstStyle/>
          <a:p>
            <a:pPr>
              <a:lnSpc>
                <a:spcPct val="119000"/>
              </a:lnSpc>
              <a:spcAft>
                <a:spcPts val="600"/>
              </a:spcAft>
            </a:pPr>
            <a:r>
              <a:rPr lang="en-GB" sz="2800" kern="1400">
                <a:solidFill>
                  <a:srgbClr val="000000"/>
                </a:solidFill>
                <a:latin typeface="Tahoma" panose="020B0604030504040204" pitchFamily="34" charset="0"/>
                <a:ea typeface="Tahoma" panose="020B0604030504040204" pitchFamily="34" charset="0"/>
                <a:cs typeface="Tahoma" panose="020B0604030504040204" pitchFamily="34" charset="0"/>
              </a:rPr>
              <a:t>Children will receive homework each Monday to be returned the following Monday. Homework may be set using an online platform </a:t>
            </a:r>
          </a:p>
          <a:p>
            <a:pPr>
              <a:lnSpc>
                <a:spcPct val="119000"/>
              </a:lnSpc>
              <a:spcAft>
                <a:spcPts val="600"/>
              </a:spcAft>
            </a:pPr>
            <a:endParaRPr lang="en-US" sz="2000" kern="1400">
              <a:solidFill>
                <a:srgbClr val="000000"/>
              </a:solidFill>
              <a:latin typeface="Tahoma" panose="020B0604030504040204" pitchFamily="34" charset="0"/>
              <a:ea typeface="Tahoma" panose="020B0604030504040204" pitchFamily="34" charset="0"/>
              <a:cs typeface="Tahoma" panose="020B0604030504040204" pitchFamily="34" charset="0"/>
            </a:endParaRPr>
          </a:p>
          <a:p>
            <a:pPr>
              <a:lnSpc>
                <a:spcPct val="119000"/>
              </a:lnSpc>
              <a:spcAft>
                <a:spcPts val="600"/>
              </a:spcAft>
            </a:pPr>
            <a:r>
              <a:rPr lang="en-US" sz="2000" kern="1400">
                <a:solidFill>
                  <a:srgbClr val="000000"/>
                </a:solidFill>
                <a:latin typeface="Tahoma" panose="020B0604030504040204" pitchFamily="34" charset="0"/>
                <a:ea typeface="Tahoma" panose="020B0604030504040204" pitchFamily="34" charset="0"/>
                <a:cs typeface="Tahoma" panose="020B0604030504040204" pitchFamily="34" charset="0"/>
              </a:rPr>
              <a:t>Spellings</a:t>
            </a:r>
          </a:p>
          <a:p>
            <a:pPr>
              <a:lnSpc>
                <a:spcPct val="119000"/>
              </a:lnSpc>
              <a:spcAft>
                <a:spcPts val="600"/>
              </a:spcAft>
            </a:pPr>
            <a:endParaRPr lang="en-US" sz="2000" kern="1400">
              <a:solidFill>
                <a:srgbClr val="000000"/>
              </a:solidFill>
              <a:latin typeface="Tahoma" panose="020B0604030504040204" pitchFamily="34" charset="0"/>
              <a:ea typeface="Tahoma" panose="020B0604030504040204" pitchFamily="34" charset="0"/>
              <a:cs typeface="Tahoma" panose="020B0604030504040204" pitchFamily="34" charset="0"/>
            </a:endParaRPr>
          </a:p>
          <a:p>
            <a:pPr>
              <a:lnSpc>
                <a:spcPct val="119000"/>
              </a:lnSpc>
              <a:spcAft>
                <a:spcPts val="600"/>
              </a:spcAft>
            </a:pPr>
            <a:r>
              <a:rPr lang="en-US" sz="2000" kern="1400">
                <a:solidFill>
                  <a:srgbClr val="000000"/>
                </a:solidFill>
                <a:latin typeface="Tahoma" panose="020B0604030504040204" pitchFamily="34" charset="0"/>
                <a:ea typeface="Tahoma" panose="020B0604030504040204" pitchFamily="34" charset="0"/>
                <a:cs typeface="Tahoma" panose="020B0604030504040204" pitchFamily="34" charset="0"/>
              </a:rPr>
              <a:t>Project work</a:t>
            </a:r>
          </a:p>
          <a:p>
            <a:pPr>
              <a:lnSpc>
                <a:spcPct val="119000"/>
              </a:lnSpc>
              <a:spcAft>
                <a:spcPts val="600"/>
              </a:spcAft>
            </a:pPr>
            <a:endParaRPr lang="en-US" sz="2000" kern="1400">
              <a:solidFill>
                <a:srgbClr val="000000"/>
              </a:solidFill>
              <a:latin typeface="Tahoma" panose="020B0604030504040204" pitchFamily="34" charset="0"/>
              <a:ea typeface="Tahoma" panose="020B0604030504040204" pitchFamily="34" charset="0"/>
              <a:cs typeface="Tahoma" panose="020B0604030504040204" pitchFamily="34" charset="0"/>
            </a:endParaRPr>
          </a:p>
          <a:p>
            <a:pPr>
              <a:lnSpc>
                <a:spcPct val="119000"/>
              </a:lnSpc>
              <a:spcAft>
                <a:spcPts val="600"/>
              </a:spcAft>
            </a:pPr>
            <a:r>
              <a:rPr lang="en-US" sz="2000" kern="1400">
                <a:solidFill>
                  <a:srgbClr val="000000"/>
                </a:solidFill>
                <a:latin typeface="Tahoma" panose="020B0604030504040204" pitchFamily="34" charset="0"/>
                <a:ea typeface="Tahoma" panose="020B0604030504040204" pitchFamily="34" charset="0"/>
                <a:cs typeface="Tahoma" panose="020B0604030504040204" pitchFamily="34" charset="0"/>
              </a:rPr>
              <a:t>TTRS - </a:t>
            </a:r>
            <a:r>
              <a:rPr lang="en-US" sz="2000" kern="1400">
                <a:solidFill>
                  <a:srgbClr val="000000"/>
                </a:solidFill>
                <a:latin typeface="Tahoma" panose="020B0604030504040204" pitchFamily="34" charset="0"/>
                <a:ea typeface="Tahoma" panose="020B0604030504040204" pitchFamily="34" charset="0"/>
                <a:cs typeface="Tahoma" panose="020B0604030504040204" pitchFamily="34" charset="0"/>
                <a:hlinkClick r:id="rId3"/>
              </a:rPr>
              <a:t>https://ttrockstars.com/</a:t>
            </a:r>
            <a:endParaRPr lang="en-US" sz="2000" kern="1400">
              <a:solidFill>
                <a:srgbClr val="000000"/>
              </a:solidFill>
              <a:latin typeface="Tahoma" panose="020B0604030504040204" pitchFamily="34" charset="0"/>
              <a:ea typeface="Tahoma" panose="020B0604030504040204" pitchFamily="34" charset="0"/>
              <a:cs typeface="Tahoma" panose="020B0604030504040204" pitchFamily="34" charset="0"/>
            </a:endParaRPr>
          </a:p>
          <a:p>
            <a:pPr>
              <a:lnSpc>
                <a:spcPct val="119000"/>
              </a:lnSpc>
              <a:spcAft>
                <a:spcPts val="600"/>
              </a:spcAft>
            </a:pPr>
            <a:endParaRPr lang="en-US" sz="2000" kern="1400">
              <a:solidFill>
                <a:srgbClr val="000000"/>
              </a:solidFill>
              <a:latin typeface="Tahoma" panose="020B0604030504040204" pitchFamily="34" charset="0"/>
              <a:ea typeface="Tahoma" panose="020B0604030504040204" pitchFamily="34" charset="0"/>
              <a:cs typeface="Tahoma" panose="020B0604030504040204" pitchFamily="34" charset="0"/>
            </a:endParaRPr>
          </a:p>
          <a:p>
            <a:pPr>
              <a:lnSpc>
                <a:spcPct val="119000"/>
              </a:lnSpc>
              <a:spcAft>
                <a:spcPts val="600"/>
              </a:spcAft>
            </a:pPr>
            <a:r>
              <a:rPr lang="en-US" sz="2000" kern="1400">
                <a:solidFill>
                  <a:srgbClr val="000000"/>
                </a:solidFill>
                <a:latin typeface="Tahoma" panose="020B0604030504040204" pitchFamily="34" charset="0"/>
                <a:ea typeface="Tahoma" panose="020B0604030504040204" pitchFamily="34" charset="0"/>
                <a:cs typeface="Tahoma" panose="020B0604030504040204" pitchFamily="34" charset="0"/>
              </a:rPr>
              <a:t>Purple mash - </a:t>
            </a:r>
            <a:r>
              <a:rPr lang="en-US" sz="2000" kern="1400">
                <a:solidFill>
                  <a:srgbClr val="000000"/>
                </a:solidFill>
                <a:latin typeface="Tahoma" panose="020B0604030504040204" pitchFamily="34" charset="0"/>
                <a:ea typeface="Tahoma" panose="020B0604030504040204" pitchFamily="34" charset="0"/>
                <a:cs typeface="Tahoma" panose="020B0604030504040204" pitchFamily="34" charset="0"/>
                <a:hlinkClick r:id="rId4"/>
              </a:rPr>
              <a:t>https://www.purplemash.com/</a:t>
            </a:r>
            <a:endParaRPr lang="en-US" sz="2000" kern="1400">
              <a:solidFill>
                <a:srgbClr val="000000"/>
              </a:solidFill>
              <a:latin typeface="Tahoma" panose="020B0604030504040204" pitchFamily="34" charset="0"/>
              <a:ea typeface="Tahoma" panose="020B0604030504040204" pitchFamily="34" charset="0"/>
              <a:cs typeface="Tahoma" panose="020B0604030504040204" pitchFamily="34" charset="0"/>
            </a:endParaRPr>
          </a:p>
          <a:p>
            <a:pPr>
              <a:lnSpc>
                <a:spcPct val="119000"/>
              </a:lnSpc>
              <a:spcAft>
                <a:spcPts val="600"/>
              </a:spcAft>
            </a:pPr>
            <a:endParaRPr lang="en-US" sz="2800" kern="1400">
              <a:solidFill>
                <a:srgbClr val="000000"/>
              </a:solidFill>
              <a:latin typeface="Tahoma" panose="020B0604030504040204" pitchFamily="34" charset="0"/>
              <a:ea typeface="Tahoma" panose="020B0604030504040204" pitchFamily="34" charset="0"/>
              <a:cs typeface="Tahoma" panose="020B0604030504040204" pitchFamily="34" charset="0"/>
            </a:endParaRPr>
          </a:p>
          <a:p>
            <a:pPr>
              <a:lnSpc>
                <a:spcPct val="119000"/>
              </a:lnSpc>
              <a:spcAft>
                <a:spcPts val="600"/>
              </a:spcAft>
            </a:pPr>
            <a:endParaRPr lang="en-GB" sz="2800" kern="1400">
              <a:ln>
                <a:noFill/>
              </a:ln>
              <a:solidFill>
                <a:srgbClr val="000000"/>
              </a:solidFill>
              <a:effectLst/>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9183239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423045" y="152668"/>
            <a:ext cx="1561847" cy="1894114"/>
          </a:xfrm>
          <a:prstGeom prst="rect">
            <a:avLst/>
          </a:prstGeom>
        </p:spPr>
      </p:pic>
      <p:sp>
        <p:nvSpPr>
          <p:cNvPr id="3" name="TextBox 2"/>
          <p:cNvSpPr txBox="1"/>
          <p:nvPr/>
        </p:nvSpPr>
        <p:spPr>
          <a:xfrm>
            <a:off x="207980" y="1697273"/>
            <a:ext cx="11984020" cy="830997"/>
          </a:xfrm>
          <a:prstGeom prst="rect">
            <a:avLst/>
          </a:prstGeom>
          <a:noFill/>
        </p:spPr>
        <p:txBody>
          <a:bodyPr wrap="square" rtlCol="0">
            <a:spAutoFit/>
          </a:bodyPr>
          <a:lstStyle/>
          <a:p>
            <a:endParaRPr lang="en-GB" sz="2400">
              <a:latin typeface="Tahoma" panose="020B0604030504040204" pitchFamily="34" charset="0"/>
              <a:ea typeface="Tahoma" panose="020B0604030504040204" pitchFamily="34" charset="0"/>
              <a:cs typeface="Tahoma" panose="020B0604030504040204" pitchFamily="34" charset="0"/>
            </a:endParaRPr>
          </a:p>
          <a:p>
            <a:endParaRPr lang="en-GB" sz="2400">
              <a:latin typeface="Tahoma" panose="020B0604030504040204" pitchFamily="34" charset="0"/>
              <a:ea typeface="Tahoma" panose="020B0604030504040204" pitchFamily="34" charset="0"/>
              <a:cs typeface="Tahoma" panose="020B0604030504040204" pitchFamily="34" charset="0"/>
            </a:endParaRPr>
          </a:p>
        </p:txBody>
      </p:sp>
      <p:sp>
        <p:nvSpPr>
          <p:cNvPr id="16" name="Rectangle 15"/>
          <p:cNvSpPr/>
          <p:nvPr/>
        </p:nvSpPr>
        <p:spPr>
          <a:xfrm>
            <a:off x="4464019" y="3471"/>
            <a:ext cx="2137124" cy="584775"/>
          </a:xfrm>
          <a:prstGeom prst="rect">
            <a:avLst/>
          </a:prstGeom>
        </p:spPr>
        <p:txBody>
          <a:bodyPr wrap="none">
            <a:spAutoFit/>
          </a:bodyPr>
          <a:lstStyle/>
          <a:p>
            <a:r>
              <a:rPr lang="en-GB" sz="3200">
                <a:latin typeface="Tahoma" panose="020B0604030504040204" pitchFamily="34" charset="0"/>
                <a:ea typeface="Tahoma" panose="020B0604030504040204" pitchFamily="34" charset="0"/>
                <a:cs typeface="Tahoma" panose="020B0604030504040204" pitchFamily="34" charset="0"/>
              </a:rPr>
              <a:t>Curriculum</a:t>
            </a:r>
          </a:p>
        </p:txBody>
      </p:sp>
      <p:pic>
        <p:nvPicPr>
          <p:cNvPr id="9" name="Picture 8">
            <a:extLst>
              <a:ext uri="{FF2B5EF4-FFF2-40B4-BE49-F238E27FC236}">
                <a16:creationId xmlns:a16="http://schemas.microsoft.com/office/drawing/2014/main" id="{1BF9BE84-255C-59B9-1468-DD68B7311FCB}"/>
              </a:ext>
            </a:extLst>
          </p:cNvPr>
          <p:cNvPicPr>
            <a:picLocks noChangeAspect="1"/>
          </p:cNvPicPr>
          <p:nvPr/>
        </p:nvPicPr>
        <p:blipFill>
          <a:blip r:embed="rId3"/>
          <a:stretch>
            <a:fillRect/>
          </a:stretch>
        </p:blipFill>
        <p:spPr>
          <a:xfrm>
            <a:off x="2661825" y="452666"/>
            <a:ext cx="6604968" cy="4403312"/>
          </a:xfrm>
          <a:prstGeom prst="rect">
            <a:avLst/>
          </a:prstGeom>
        </p:spPr>
      </p:pic>
      <p:pic>
        <p:nvPicPr>
          <p:cNvPr id="8" name="Picture 7">
            <a:extLst>
              <a:ext uri="{FF2B5EF4-FFF2-40B4-BE49-F238E27FC236}">
                <a16:creationId xmlns:a16="http://schemas.microsoft.com/office/drawing/2014/main" id="{797A93D3-0BE5-E85A-9111-B4C3CC5E320F}"/>
              </a:ext>
            </a:extLst>
          </p:cNvPr>
          <p:cNvPicPr>
            <a:picLocks noChangeAspect="1"/>
          </p:cNvPicPr>
          <p:nvPr/>
        </p:nvPicPr>
        <p:blipFill>
          <a:blip r:embed="rId4"/>
          <a:stretch>
            <a:fillRect/>
          </a:stretch>
        </p:blipFill>
        <p:spPr>
          <a:xfrm>
            <a:off x="1321414" y="4405122"/>
            <a:ext cx="9754961" cy="2314898"/>
          </a:xfrm>
          <a:prstGeom prst="rect">
            <a:avLst/>
          </a:prstGeom>
        </p:spPr>
      </p:pic>
    </p:spTree>
    <p:extLst>
      <p:ext uri="{BB962C8B-B14F-4D97-AF65-F5344CB8AC3E}">
        <p14:creationId xmlns:p14="http://schemas.microsoft.com/office/powerpoint/2010/main" val="7897199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4" name="TextBox 3"/>
          <p:cNvSpPr txBox="1"/>
          <p:nvPr/>
        </p:nvSpPr>
        <p:spPr>
          <a:xfrm>
            <a:off x="304800" y="566058"/>
            <a:ext cx="184731" cy="646331"/>
          </a:xfrm>
          <a:prstGeom prst="rect">
            <a:avLst/>
          </a:prstGeom>
          <a:noFill/>
        </p:spPr>
        <p:txBody>
          <a:bodyPr wrap="none" rtlCol="0">
            <a:spAutoFit/>
          </a:bodyPr>
          <a:lstStyle/>
          <a:p>
            <a:endParaRPr lang="en-GB" sz="3600">
              <a:latin typeface="Tahoma" panose="020B0604030504040204" pitchFamily="34" charset="0"/>
              <a:ea typeface="Tahoma" panose="020B0604030504040204" pitchFamily="34" charset="0"/>
              <a:cs typeface="Tahoma" panose="020B0604030504040204" pitchFamily="34" charset="0"/>
            </a:endParaRPr>
          </a:p>
        </p:txBody>
      </p:sp>
      <p:sp>
        <p:nvSpPr>
          <p:cNvPr id="2" name="TextBox 1"/>
          <p:cNvSpPr txBox="1"/>
          <p:nvPr/>
        </p:nvSpPr>
        <p:spPr>
          <a:xfrm>
            <a:off x="3986082" y="566058"/>
            <a:ext cx="4427815" cy="2985433"/>
          </a:xfrm>
          <a:prstGeom prst="rect">
            <a:avLst/>
          </a:prstGeom>
          <a:noFill/>
        </p:spPr>
        <p:txBody>
          <a:bodyPr wrap="none" rtlCol="0">
            <a:spAutoFit/>
          </a:bodyPr>
          <a:lstStyle/>
          <a:p>
            <a:r>
              <a:rPr lang="en-GB" sz="3200" dirty="0">
                <a:latin typeface="Tahoma" panose="020B0604030504040204" pitchFamily="34" charset="0"/>
                <a:ea typeface="Tahoma" panose="020B0604030504040204" pitchFamily="34" charset="0"/>
                <a:cs typeface="Tahoma" panose="020B0604030504040204" pitchFamily="34" charset="0"/>
              </a:rPr>
              <a:t>Curriculum enrichment </a:t>
            </a:r>
          </a:p>
          <a:p>
            <a:endParaRPr lang="en-GB" sz="3200" dirty="0">
              <a:latin typeface="Tahoma" panose="020B0604030504040204" pitchFamily="34" charset="0"/>
              <a:ea typeface="Tahoma" panose="020B0604030504040204" pitchFamily="34" charset="0"/>
              <a:cs typeface="Tahoma" panose="020B0604030504040204" pitchFamily="34" charset="0"/>
            </a:endParaRPr>
          </a:p>
          <a:p>
            <a:endParaRPr lang="en-GB" sz="3200" dirty="0">
              <a:latin typeface="Tahoma" panose="020B0604030504040204" pitchFamily="34" charset="0"/>
              <a:ea typeface="Tahoma" panose="020B0604030504040204" pitchFamily="34" charset="0"/>
              <a:cs typeface="Tahoma" panose="020B0604030504040204" pitchFamily="34" charset="0"/>
            </a:endParaRPr>
          </a:p>
          <a:p>
            <a:endParaRPr lang="en-GB" sz="4400" dirty="0">
              <a:latin typeface="Tahoma" panose="020B0604030504040204" pitchFamily="34" charset="0"/>
              <a:ea typeface="Tahoma" panose="020B0604030504040204" pitchFamily="34" charset="0"/>
              <a:cs typeface="Tahoma" panose="020B0604030504040204" pitchFamily="34" charset="0"/>
            </a:endParaRPr>
          </a:p>
          <a:p>
            <a:endParaRPr lang="en-GB" sz="4800" dirty="0">
              <a:latin typeface="Tahoma" panose="020B0604030504040204" pitchFamily="34" charset="0"/>
              <a:ea typeface="Tahoma" panose="020B0604030504040204" pitchFamily="34" charset="0"/>
              <a:cs typeface="Tahoma" panose="020B0604030504040204" pitchFamily="34" charset="0"/>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423045" y="152668"/>
            <a:ext cx="1561847" cy="1894114"/>
          </a:xfrm>
          <a:prstGeom prst="rect">
            <a:avLst/>
          </a:prstGeom>
        </p:spPr>
      </p:pic>
      <p:sp>
        <p:nvSpPr>
          <p:cNvPr id="3" name="TextBox 2"/>
          <p:cNvSpPr txBox="1"/>
          <p:nvPr/>
        </p:nvSpPr>
        <p:spPr>
          <a:xfrm flipV="1">
            <a:off x="207980" y="1557196"/>
            <a:ext cx="4427815" cy="830997"/>
          </a:xfrm>
          <a:prstGeom prst="rect">
            <a:avLst/>
          </a:prstGeom>
          <a:noFill/>
        </p:spPr>
        <p:txBody>
          <a:bodyPr wrap="square" rtlCol="0">
            <a:spAutoFit/>
          </a:bodyPr>
          <a:lstStyle/>
          <a:p>
            <a:endParaRPr lang="en-GB" sz="2400" dirty="0">
              <a:latin typeface="Tahoma" panose="020B0604030504040204" pitchFamily="34" charset="0"/>
              <a:ea typeface="Tahoma" panose="020B0604030504040204" pitchFamily="34" charset="0"/>
              <a:cs typeface="Tahoma" panose="020B0604030504040204" pitchFamily="34" charset="0"/>
            </a:endParaRPr>
          </a:p>
          <a:p>
            <a:endParaRPr lang="en-GB" sz="2400" dirty="0">
              <a:latin typeface="Tahoma" panose="020B0604030504040204" pitchFamily="34" charset="0"/>
              <a:ea typeface="Tahoma" panose="020B0604030504040204" pitchFamily="34" charset="0"/>
              <a:cs typeface="Tahoma" panose="020B0604030504040204" pitchFamily="34" charset="0"/>
            </a:endParaRPr>
          </a:p>
        </p:txBody>
      </p:sp>
      <p:pic>
        <p:nvPicPr>
          <p:cNvPr id="9" name="Picture 8">
            <a:extLst>
              <a:ext uri="{FF2B5EF4-FFF2-40B4-BE49-F238E27FC236}">
                <a16:creationId xmlns:a16="http://schemas.microsoft.com/office/drawing/2014/main" id="{39945D03-FEC8-B693-7638-A31069848A9A}"/>
              </a:ext>
            </a:extLst>
          </p:cNvPr>
          <p:cNvPicPr>
            <a:picLocks noChangeAspect="1"/>
          </p:cNvPicPr>
          <p:nvPr/>
        </p:nvPicPr>
        <p:blipFill>
          <a:blip r:embed="rId3"/>
          <a:stretch>
            <a:fillRect/>
          </a:stretch>
        </p:blipFill>
        <p:spPr>
          <a:xfrm>
            <a:off x="640192" y="1868317"/>
            <a:ext cx="3195229" cy="1963082"/>
          </a:xfrm>
          <a:prstGeom prst="rect">
            <a:avLst/>
          </a:prstGeom>
        </p:spPr>
      </p:pic>
      <p:sp>
        <p:nvSpPr>
          <p:cNvPr id="10" name="TextBox 9">
            <a:extLst>
              <a:ext uri="{FF2B5EF4-FFF2-40B4-BE49-F238E27FC236}">
                <a16:creationId xmlns:a16="http://schemas.microsoft.com/office/drawing/2014/main" id="{A56FBFF2-B957-DD2E-0BCF-08EA60320DB3}"/>
              </a:ext>
            </a:extLst>
          </p:cNvPr>
          <p:cNvSpPr txBox="1"/>
          <p:nvPr/>
        </p:nvSpPr>
        <p:spPr>
          <a:xfrm>
            <a:off x="606581" y="1212389"/>
            <a:ext cx="4029213" cy="646331"/>
          </a:xfrm>
          <a:prstGeom prst="rect">
            <a:avLst/>
          </a:prstGeom>
          <a:noFill/>
        </p:spPr>
        <p:txBody>
          <a:bodyPr wrap="square" rtlCol="0">
            <a:spAutoFit/>
          </a:bodyPr>
          <a:lstStyle/>
          <a:p>
            <a:r>
              <a:rPr lang="en-GB" dirty="0"/>
              <a:t>Washington Wetlands </a:t>
            </a:r>
          </a:p>
          <a:p>
            <a:r>
              <a:rPr lang="en-GB" dirty="0"/>
              <a:t>Tuesday 29</a:t>
            </a:r>
            <a:r>
              <a:rPr lang="en-GB" baseline="30000" dirty="0"/>
              <a:t>th</a:t>
            </a:r>
            <a:r>
              <a:rPr lang="en-GB" dirty="0"/>
              <a:t> September </a:t>
            </a:r>
          </a:p>
        </p:txBody>
      </p:sp>
      <p:pic>
        <p:nvPicPr>
          <p:cNvPr id="12" name="Picture 11">
            <a:extLst>
              <a:ext uri="{FF2B5EF4-FFF2-40B4-BE49-F238E27FC236}">
                <a16:creationId xmlns:a16="http://schemas.microsoft.com/office/drawing/2014/main" id="{53BA5A10-51FC-C381-4053-226144E62A7A}"/>
              </a:ext>
            </a:extLst>
          </p:cNvPr>
          <p:cNvPicPr>
            <a:picLocks noChangeAspect="1"/>
          </p:cNvPicPr>
          <p:nvPr/>
        </p:nvPicPr>
        <p:blipFill>
          <a:blip r:embed="rId4"/>
          <a:stretch>
            <a:fillRect/>
          </a:stretch>
        </p:blipFill>
        <p:spPr>
          <a:xfrm>
            <a:off x="4485918" y="1463900"/>
            <a:ext cx="2038635" cy="1352739"/>
          </a:xfrm>
          <a:prstGeom prst="rect">
            <a:avLst/>
          </a:prstGeom>
        </p:spPr>
      </p:pic>
      <p:sp>
        <p:nvSpPr>
          <p:cNvPr id="14" name="TextBox 13">
            <a:extLst>
              <a:ext uri="{FF2B5EF4-FFF2-40B4-BE49-F238E27FC236}">
                <a16:creationId xmlns:a16="http://schemas.microsoft.com/office/drawing/2014/main" id="{251F99A0-7C33-FFD2-4C15-1AF12A24E6F6}"/>
              </a:ext>
            </a:extLst>
          </p:cNvPr>
          <p:cNvSpPr txBox="1"/>
          <p:nvPr/>
        </p:nvSpPr>
        <p:spPr>
          <a:xfrm>
            <a:off x="4477593" y="2846196"/>
            <a:ext cx="4029213" cy="369332"/>
          </a:xfrm>
          <a:prstGeom prst="rect">
            <a:avLst/>
          </a:prstGeom>
          <a:noFill/>
        </p:spPr>
        <p:txBody>
          <a:bodyPr wrap="square" rtlCol="0">
            <a:spAutoFit/>
          </a:bodyPr>
          <a:lstStyle/>
          <a:p>
            <a:r>
              <a:rPr lang="en-GB" sz="1800" dirty="0">
                <a:latin typeface="Tahoma" panose="020B0604030504040204" pitchFamily="34" charset="0"/>
                <a:ea typeface="Tahoma" panose="020B0604030504040204" pitchFamily="34" charset="0"/>
                <a:cs typeface="Tahoma" panose="020B0604030504040204" pitchFamily="34" charset="0"/>
              </a:rPr>
              <a:t>Tuesday 6</a:t>
            </a:r>
            <a:r>
              <a:rPr lang="en-GB" sz="1800" baseline="30000" dirty="0">
                <a:latin typeface="Tahoma" panose="020B0604030504040204" pitchFamily="34" charset="0"/>
                <a:ea typeface="Tahoma" panose="020B0604030504040204" pitchFamily="34" charset="0"/>
                <a:cs typeface="Tahoma" panose="020B0604030504040204" pitchFamily="34" charset="0"/>
              </a:rPr>
              <a:t>th</a:t>
            </a:r>
            <a:r>
              <a:rPr lang="en-GB" sz="1800" dirty="0">
                <a:latin typeface="Tahoma" panose="020B0604030504040204" pitchFamily="34" charset="0"/>
                <a:ea typeface="Tahoma" panose="020B0604030504040204" pitchFamily="34" charset="0"/>
                <a:cs typeface="Tahoma" panose="020B0604030504040204" pitchFamily="34" charset="0"/>
              </a:rPr>
              <a:t> October</a:t>
            </a:r>
          </a:p>
        </p:txBody>
      </p:sp>
      <p:pic>
        <p:nvPicPr>
          <p:cNvPr id="16" name="Picture 15">
            <a:extLst>
              <a:ext uri="{FF2B5EF4-FFF2-40B4-BE49-F238E27FC236}">
                <a16:creationId xmlns:a16="http://schemas.microsoft.com/office/drawing/2014/main" id="{615DC572-81F6-67D6-993C-8D758A354895}"/>
              </a:ext>
            </a:extLst>
          </p:cNvPr>
          <p:cNvPicPr>
            <a:picLocks noChangeAspect="1"/>
          </p:cNvPicPr>
          <p:nvPr/>
        </p:nvPicPr>
        <p:blipFill>
          <a:blip r:embed="rId5"/>
          <a:stretch>
            <a:fillRect/>
          </a:stretch>
        </p:blipFill>
        <p:spPr>
          <a:xfrm>
            <a:off x="663445" y="4243529"/>
            <a:ext cx="3248025" cy="2114550"/>
          </a:xfrm>
          <a:prstGeom prst="rect">
            <a:avLst/>
          </a:prstGeom>
        </p:spPr>
      </p:pic>
      <p:pic>
        <p:nvPicPr>
          <p:cNvPr id="1026" name="Picture 2" descr="FRANCE FLAG - FRENCH NATIONAL FLAGS Hand, 3x2, 5x3, 8x5 Feet ...">
            <a:extLst>
              <a:ext uri="{FF2B5EF4-FFF2-40B4-BE49-F238E27FC236}">
                <a16:creationId xmlns:a16="http://schemas.microsoft.com/office/drawing/2014/main" id="{62CC5BF7-EAC6-BDFE-B8E3-9606662C92B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98462" y="4009494"/>
            <a:ext cx="2086485" cy="1721350"/>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7">
            <a:extLst>
              <a:ext uri="{FF2B5EF4-FFF2-40B4-BE49-F238E27FC236}">
                <a16:creationId xmlns:a16="http://schemas.microsoft.com/office/drawing/2014/main" id="{5182FC48-A7A5-6F33-46EB-ACE64ECE5F0C}"/>
              </a:ext>
            </a:extLst>
          </p:cNvPr>
          <p:cNvPicPr>
            <a:picLocks noChangeAspect="1"/>
          </p:cNvPicPr>
          <p:nvPr/>
        </p:nvPicPr>
        <p:blipFill>
          <a:blip r:embed="rId7"/>
          <a:stretch>
            <a:fillRect/>
          </a:stretch>
        </p:blipFill>
        <p:spPr>
          <a:xfrm>
            <a:off x="7220765" y="1463900"/>
            <a:ext cx="2197706" cy="2667698"/>
          </a:xfrm>
          <a:prstGeom prst="rect">
            <a:avLst/>
          </a:prstGeom>
        </p:spPr>
      </p:pic>
      <p:pic>
        <p:nvPicPr>
          <p:cNvPr id="21" name="Picture 20">
            <a:extLst>
              <a:ext uri="{FF2B5EF4-FFF2-40B4-BE49-F238E27FC236}">
                <a16:creationId xmlns:a16="http://schemas.microsoft.com/office/drawing/2014/main" id="{D96807AD-CD63-1215-BDA2-4CE42C5F6924}"/>
              </a:ext>
            </a:extLst>
          </p:cNvPr>
          <p:cNvPicPr>
            <a:picLocks noChangeAspect="1"/>
          </p:cNvPicPr>
          <p:nvPr/>
        </p:nvPicPr>
        <p:blipFill>
          <a:blip r:embed="rId8"/>
          <a:stretch>
            <a:fillRect/>
          </a:stretch>
        </p:blipFill>
        <p:spPr>
          <a:xfrm>
            <a:off x="6740241" y="4624318"/>
            <a:ext cx="5244651" cy="300199"/>
          </a:xfrm>
          <a:prstGeom prst="rect">
            <a:avLst/>
          </a:prstGeom>
        </p:spPr>
      </p:pic>
    </p:spTree>
    <p:extLst>
      <p:ext uri="{BB962C8B-B14F-4D97-AF65-F5344CB8AC3E}">
        <p14:creationId xmlns:p14="http://schemas.microsoft.com/office/powerpoint/2010/main" val="41315875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3" name="TextBox 2"/>
          <p:cNvSpPr txBox="1"/>
          <p:nvPr/>
        </p:nvSpPr>
        <p:spPr>
          <a:xfrm>
            <a:off x="4525347" y="401217"/>
            <a:ext cx="2233304" cy="584775"/>
          </a:xfrm>
          <a:prstGeom prst="rect">
            <a:avLst/>
          </a:prstGeom>
          <a:noFill/>
        </p:spPr>
        <p:txBody>
          <a:bodyPr wrap="none" rtlCol="0">
            <a:spAutoFit/>
          </a:bodyPr>
          <a:lstStyle/>
          <a:p>
            <a:r>
              <a:rPr lang="en-GB" sz="3200" dirty="0">
                <a:latin typeface="Tahoma" panose="020B0604030504040204" pitchFamily="34" charset="0"/>
                <a:ea typeface="Tahoma" panose="020B0604030504040204" pitchFamily="34" charset="0"/>
                <a:cs typeface="Tahoma" panose="020B0604030504040204" pitchFamily="34" charset="0"/>
              </a:rPr>
              <a:t>Diary dates</a:t>
            </a: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423045" y="152668"/>
            <a:ext cx="1561847" cy="1894114"/>
          </a:xfrm>
          <a:prstGeom prst="rect">
            <a:avLst/>
          </a:prstGeom>
        </p:spPr>
      </p:pic>
      <p:pic>
        <p:nvPicPr>
          <p:cNvPr id="6" name="Picture 5">
            <a:extLst>
              <a:ext uri="{FF2B5EF4-FFF2-40B4-BE49-F238E27FC236}">
                <a16:creationId xmlns:a16="http://schemas.microsoft.com/office/drawing/2014/main" id="{A20012DB-4A10-CE10-6334-7360B13825CF}"/>
              </a:ext>
            </a:extLst>
          </p:cNvPr>
          <p:cNvPicPr>
            <a:picLocks noChangeAspect="1"/>
          </p:cNvPicPr>
          <p:nvPr/>
        </p:nvPicPr>
        <p:blipFill>
          <a:blip r:embed="rId3"/>
          <a:stretch>
            <a:fillRect/>
          </a:stretch>
        </p:blipFill>
        <p:spPr>
          <a:xfrm>
            <a:off x="1721839" y="1099724"/>
            <a:ext cx="8373644" cy="2676899"/>
          </a:xfrm>
          <a:prstGeom prst="rect">
            <a:avLst/>
          </a:prstGeom>
        </p:spPr>
      </p:pic>
      <p:pic>
        <p:nvPicPr>
          <p:cNvPr id="8" name="Picture 7">
            <a:extLst>
              <a:ext uri="{FF2B5EF4-FFF2-40B4-BE49-F238E27FC236}">
                <a16:creationId xmlns:a16="http://schemas.microsoft.com/office/drawing/2014/main" id="{8B782D95-0584-985D-8F0F-1145BA8585AE}"/>
              </a:ext>
            </a:extLst>
          </p:cNvPr>
          <p:cNvPicPr>
            <a:picLocks noChangeAspect="1"/>
          </p:cNvPicPr>
          <p:nvPr/>
        </p:nvPicPr>
        <p:blipFill>
          <a:blip r:embed="rId4"/>
          <a:stretch>
            <a:fillRect/>
          </a:stretch>
        </p:blipFill>
        <p:spPr>
          <a:xfrm>
            <a:off x="1672402" y="3890356"/>
            <a:ext cx="8423081" cy="2066823"/>
          </a:xfrm>
          <a:prstGeom prst="rect">
            <a:avLst/>
          </a:prstGeom>
        </p:spPr>
      </p:pic>
    </p:spTree>
    <p:extLst>
      <p:ext uri="{BB962C8B-B14F-4D97-AF65-F5344CB8AC3E}">
        <p14:creationId xmlns:p14="http://schemas.microsoft.com/office/powerpoint/2010/main" val="32519067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3" name="TextBox 2"/>
          <p:cNvSpPr txBox="1"/>
          <p:nvPr/>
        </p:nvSpPr>
        <p:spPr>
          <a:xfrm>
            <a:off x="4525347" y="401217"/>
            <a:ext cx="2233304" cy="584775"/>
          </a:xfrm>
          <a:prstGeom prst="rect">
            <a:avLst/>
          </a:prstGeom>
          <a:noFill/>
        </p:spPr>
        <p:txBody>
          <a:bodyPr wrap="none" rtlCol="0">
            <a:spAutoFit/>
          </a:bodyPr>
          <a:lstStyle/>
          <a:p>
            <a:r>
              <a:rPr lang="en-GB" sz="3200" dirty="0">
                <a:latin typeface="Tahoma" panose="020B0604030504040204" pitchFamily="34" charset="0"/>
                <a:ea typeface="Tahoma" panose="020B0604030504040204" pitchFamily="34" charset="0"/>
                <a:cs typeface="Tahoma" panose="020B0604030504040204" pitchFamily="34" charset="0"/>
              </a:rPr>
              <a:t>Diary dates</a:t>
            </a: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423045" y="152668"/>
            <a:ext cx="1561847" cy="1894114"/>
          </a:xfrm>
          <a:prstGeom prst="rect">
            <a:avLst/>
          </a:prstGeom>
        </p:spPr>
      </p:pic>
      <p:pic>
        <p:nvPicPr>
          <p:cNvPr id="4" name="Picture 3">
            <a:extLst>
              <a:ext uri="{FF2B5EF4-FFF2-40B4-BE49-F238E27FC236}">
                <a16:creationId xmlns:a16="http://schemas.microsoft.com/office/drawing/2014/main" id="{5B7074EF-C5AF-D858-D91A-A046258FC30F}"/>
              </a:ext>
            </a:extLst>
          </p:cNvPr>
          <p:cNvPicPr>
            <a:picLocks noChangeAspect="1"/>
          </p:cNvPicPr>
          <p:nvPr/>
        </p:nvPicPr>
        <p:blipFill>
          <a:blip r:embed="rId3"/>
          <a:stretch>
            <a:fillRect/>
          </a:stretch>
        </p:blipFill>
        <p:spPr>
          <a:xfrm>
            <a:off x="523018" y="1318838"/>
            <a:ext cx="9839284" cy="1560164"/>
          </a:xfrm>
          <a:prstGeom prst="rect">
            <a:avLst/>
          </a:prstGeom>
        </p:spPr>
      </p:pic>
      <p:pic>
        <p:nvPicPr>
          <p:cNvPr id="11" name="Picture 10">
            <a:extLst>
              <a:ext uri="{FF2B5EF4-FFF2-40B4-BE49-F238E27FC236}">
                <a16:creationId xmlns:a16="http://schemas.microsoft.com/office/drawing/2014/main" id="{C139490F-C5AF-5F3F-7E5D-8B4FA6AB73D1}"/>
              </a:ext>
            </a:extLst>
          </p:cNvPr>
          <p:cNvPicPr>
            <a:picLocks noChangeAspect="1"/>
          </p:cNvPicPr>
          <p:nvPr/>
        </p:nvPicPr>
        <p:blipFill>
          <a:blip r:embed="rId4"/>
          <a:stretch>
            <a:fillRect/>
          </a:stretch>
        </p:blipFill>
        <p:spPr>
          <a:xfrm>
            <a:off x="523018" y="2927259"/>
            <a:ext cx="9839284" cy="2197122"/>
          </a:xfrm>
          <a:prstGeom prst="rect">
            <a:avLst/>
          </a:prstGeom>
        </p:spPr>
      </p:pic>
      <p:pic>
        <p:nvPicPr>
          <p:cNvPr id="13" name="Picture 12">
            <a:extLst>
              <a:ext uri="{FF2B5EF4-FFF2-40B4-BE49-F238E27FC236}">
                <a16:creationId xmlns:a16="http://schemas.microsoft.com/office/drawing/2014/main" id="{BE7D7E90-2EDD-F454-5627-1CAF5AB50596}"/>
              </a:ext>
            </a:extLst>
          </p:cNvPr>
          <p:cNvPicPr>
            <a:picLocks noChangeAspect="1"/>
          </p:cNvPicPr>
          <p:nvPr/>
        </p:nvPicPr>
        <p:blipFill>
          <a:blip r:embed="rId5"/>
          <a:stretch>
            <a:fillRect/>
          </a:stretch>
        </p:blipFill>
        <p:spPr>
          <a:xfrm>
            <a:off x="523018" y="5172638"/>
            <a:ext cx="9825476" cy="947503"/>
          </a:xfrm>
          <a:prstGeom prst="rect">
            <a:avLst/>
          </a:prstGeom>
        </p:spPr>
      </p:pic>
    </p:spTree>
    <p:extLst>
      <p:ext uri="{BB962C8B-B14F-4D97-AF65-F5344CB8AC3E}">
        <p14:creationId xmlns:p14="http://schemas.microsoft.com/office/powerpoint/2010/main" val="279978083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a:extLst>
            <a:ext uri="{FF2B5EF4-FFF2-40B4-BE49-F238E27FC236}">
              <a16:creationId xmlns:a16="http://schemas.microsoft.com/office/drawing/2014/main" id="{BDD4FC57-22FD-4EC3-CCBD-4D00170CBAA8}"/>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3BFBD98B-3CF9-7760-5E43-194D31F23F0A}"/>
              </a:ext>
            </a:extLst>
          </p:cNvPr>
          <p:cNvSpPr txBox="1"/>
          <p:nvPr/>
        </p:nvSpPr>
        <p:spPr>
          <a:xfrm>
            <a:off x="304800" y="566058"/>
            <a:ext cx="184731" cy="646331"/>
          </a:xfrm>
          <a:prstGeom prst="rect">
            <a:avLst/>
          </a:prstGeom>
          <a:noFill/>
        </p:spPr>
        <p:txBody>
          <a:bodyPr wrap="none" rtlCol="0">
            <a:spAutoFit/>
          </a:bodyPr>
          <a:lstStyle/>
          <a:p>
            <a:endParaRPr lang="en-GB" sz="3600">
              <a:latin typeface="Tahoma" panose="020B0604030504040204" pitchFamily="34" charset="0"/>
              <a:ea typeface="Tahoma" panose="020B0604030504040204" pitchFamily="34" charset="0"/>
              <a:cs typeface="Tahoma" panose="020B0604030504040204" pitchFamily="34" charset="0"/>
            </a:endParaRPr>
          </a:p>
        </p:txBody>
      </p:sp>
      <p:sp>
        <p:nvSpPr>
          <p:cNvPr id="2" name="TextBox 1">
            <a:extLst>
              <a:ext uri="{FF2B5EF4-FFF2-40B4-BE49-F238E27FC236}">
                <a16:creationId xmlns:a16="http://schemas.microsoft.com/office/drawing/2014/main" id="{D743794D-291C-B3E9-7AED-06C3B4FC42C5}"/>
              </a:ext>
            </a:extLst>
          </p:cNvPr>
          <p:cNvSpPr txBox="1"/>
          <p:nvPr/>
        </p:nvSpPr>
        <p:spPr>
          <a:xfrm>
            <a:off x="4311202" y="413658"/>
            <a:ext cx="3763787" cy="3724096"/>
          </a:xfrm>
          <a:prstGeom prst="rect">
            <a:avLst/>
          </a:prstGeom>
          <a:noFill/>
        </p:spPr>
        <p:txBody>
          <a:bodyPr wrap="none" lIns="91440" tIns="45720" rIns="91440" bIns="45720" rtlCol="0" anchor="t">
            <a:spAutoFit/>
          </a:bodyPr>
          <a:lstStyle/>
          <a:p>
            <a:r>
              <a:rPr lang="en-GB" sz="3200">
                <a:latin typeface="Tahoma"/>
                <a:ea typeface="Tahoma"/>
                <a:cs typeface="Tahoma"/>
              </a:rPr>
              <a:t>Careers Curriculum </a:t>
            </a:r>
          </a:p>
          <a:p>
            <a:endParaRPr lang="en-GB" sz="3200">
              <a:latin typeface="Tahoma" panose="020B0604030504040204" pitchFamily="34" charset="0"/>
              <a:ea typeface="Tahoma" panose="020B0604030504040204" pitchFamily="34" charset="0"/>
              <a:cs typeface="Tahoma" panose="020B0604030504040204" pitchFamily="34" charset="0"/>
            </a:endParaRPr>
          </a:p>
          <a:p>
            <a:endParaRPr lang="en-GB" sz="3200">
              <a:latin typeface="Tahoma" panose="020B0604030504040204" pitchFamily="34" charset="0"/>
              <a:ea typeface="Tahoma" panose="020B0604030504040204" pitchFamily="34" charset="0"/>
              <a:cs typeface="Tahoma" panose="020B0604030504040204" pitchFamily="34" charset="0"/>
            </a:endParaRPr>
          </a:p>
          <a:p>
            <a:endParaRPr lang="en-GB" sz="4400">
              <a:latin typeface="Tahoma" panose="020B0604030504040204" pitchFamily="34" charset="0"/>
              <a:ea typeface="Tahoma" panose="020B0604030504040204" pitchFamily="34" charset="0"/>
              <a:cs typeface="Tahoma" panose="020B0604030504040204" pitchFamily="34" charset="0"/>
            </a:endParaRPr>
          </a:p>
          <a:p>
            <a:endParaRPr lang="en-GB" sz="4800">
              <a:latin typeface="Tahoma" panose="020B0604030504040204" pitchFamily="34" charset="0"/>
              <a:ea typeface="Tahoma" panose="020B0604030504040204" pitchFamily="34" charset="0"/>
              <a:cs typeface="Tahoma" panose="020B0604030504040204" pitchFamily="34" charset="0"/>
            </a:endParaRPr>
          </a:p>
          <a:p>
            <a:endParaRPr lang="en-GB" sz="4800">
              <a:latin typeface="Tahoma" panose="020B0604030504040204" pitchFamily="34" charset="0"/>
              <a:ea typeface="Tahoma" panose="020B0604030504040204" pitchFamily="34" charset="0"/>
              <a:cs typeface="Tahoma" panose="020B0604030504040204" pitchFamily="34" charset="0"/>
            </a:endParaRPr>
          </a:p>
        </p:txBody>
      </p:sp>
      <p:pic>
        <p:nvPicPr>
          <p:cNvPr id="5" name="Picture 4">
            <a:extLst>
              <a:ext uri="{FF2B5EF4-FFF2-40B4-BE49-F238E27FC236}">
                <a16:creationId xmlns:a16="http://schemas.microsoft.com/office/drawing/2014/main" id="{909884F1-D543-2031-A717-6D83C36B70C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423045" y="152668"/>
            <a:ext cx="1561847" cy="1894114"/>
          </a:xfrm>
          <a:prstGeom prst="rect">
            <a:avLst/>
          </a:prstGeom>
        </p:spPr>
      </p:pic>
      <p:sp>
        <p:nvSpPr>
          <p:cNvPr id="3" name="TextBox 2">
            <a:extLst>
              <a:ext uri="{FF2B5EF4-FFF2-40B4-BE49-F238E27FC236}">
                <a16:creationId xmlns:a16="http://schemas.microsoft.com/office/drawing/2014/main" id="{648E46C9-28A4-2EC9-71FC-86D7EB6E2A18}"/>
              </a:ext>
            </a:extLst>
          </p:cNvPr>
          <p:cNvSpPr txBox="1"/>
          <p:nvPr/>
        </p:nvSpPr>
        <p:spPr>
          <a:xfrm>
            <a:off x="207980" y="1697273"/>
            <a:ext cx="11984020" cy="830997"/>
          </a:xfrm>
          <a:prstGeom prst="rect">
            <a:avLst/>
          </a:prstGeom>
          <a:noFill/>
        </p:spPr>
        <p:txBody>
          <a:bodyPr wrap="square" rtlCol="0">
            <a:spAutoFit/>
          </a:bodyPr>
          <a:lstStyle/>
          <a:p>
            <a:endParaRPr lang="en-GB" sz="2400">
              <a:latin typeface="Tahoma" panose="020B0604030504040204" pitchFamily="34" charset="0"/>
              <a:ea typeface="Tahoma" panose="020B0604030504040204" pitchFamily="34" charset="0"/>
              <a:cs typeface="Tahoma" panose="020B0604030504040204" pitchFamily="34" charset="0"/>
            </a:endParaRPr>
          </a:p>
          <a:p>
            <a:endParaRPr lang="en-GB" sz="2400">
              <a:latin typeface="Tahoma" panose="020B0604030504040204" pitchFamily="34" charset="0"/>
              <a:ea typeface="Tahoma" panose="020B0604030504040204" pitchFamily="34" charset="0"/>
              <a:cs typeface="Tahoma" panose="020B0604030504040204" pitchFamily="34" charset="0"/>
            </a:endParaRPr>
          </a:p>
        </p:txBody>
      </p:sp>
      <p:pic>
        <p:nvPicPr>
          <p:cNvPr id="7" name="Picture 6">
            <a:extLst>
              <a:ext uri="{FF2B5EF4-FFF2-40B4-BE49-F238E27FC236}">
                <a16:creationId xmlns:a16="http://schemas.microsoft.com/office/drawing/2014/main" id="{748CE3AA-2F65-7929-C61D-DDC39E1F9CD6}"/>
              </a:ext>
            </a:extLst>
          </p:cNvPr>
          <p:cNvPicPr>
            <a:picLocks noChangeAspect="1"/>
          </p:cNvPicPr>
          <p:nvPr/>
        </p:nvPicPr>
        <p:blipFill>
          <a:blip r:embed="rId3"/>
          <a:stretch>
            <a:fillRect/>
          </a:stretch>
        </p:blipFill>
        <p:spPr>
          <a:xfrm>
            <a:off x="203200" y="1207494"/>
            <a:ext cx="10109200" cy="836212"/>
          </a:xfrm>
          <a:prstGeom prst="rect">
            <a:avLst/>
          </a:prstGeom>
        </p:spPr>
      </p:pic>
      <p:pic>
        <p:nvPicPr>
          <p:cNvPr id="9" name="Picture 8">
            <a:extLst>
              <a:ext uri="{FF2B5EF4-FFF2-40B4-BE49-F238E27FC236}">
                <a16:creationId xmlns:a16="http://schemas.microsoft.com/office/drawing/2014/main" id="{0957F3B7-841F-58A2-7D27-01CEC0A30CBC}"/>
              </a:ext>
            </a:extLst>
          </p:cNvPr>
          <p:cNvPicPr>
            <a:picLocks noChangeAspect="1"/>
          </p:cNvPicPr>
          <p:nvPr/>
        </p:nvPicPr>
        <p:blipFill>
          <a:blip r:embed="rId4"/>
          <a:srcRect l="-750" t="-663333" r="750" b="660000"/>
          <a:stretch>
            <a:fillRect/>
          </a:stretch>
        </p:blipFill>
        <p:spPr>
          <a:xfrm>
            <a:off x="0" y="3273213"/>
            <a:ext cx="12192000" cy="321959"/>
          </a:xfrm>
          <a:prstGeom prst="rect">
            <a:avLst/>
          </a:prstGeom>
        </p:spPr>
      </p:pic>
      <p:sp>
        <p:nvSpPr>
          <p:cNvPr id="12" name="TextBox 11">
            <a:extLst>
              <a:ext uri="{FF2B5EF4-FFF2-40B4-BE49-F238E27FC236}">
                <a16:creationId xmlns:a16="http://schemas.microsoft.com/office/drawing/2014/main" id="{12C57A3A-9522-ECC9-7C82-DF7282F607A4}"/>
              </a:ext>
            </a:extLst>
          </p:cNvPr>
          <p:cNvSpPr txBox="1"/>
          <p:nvPr/>
        </p:nvSpPr>
        <p:spPr>
          <a:xfrm>
            <a:off x="304800" y="4973320"/>
            <a:ext cx="11785600" cy="15182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algn="ctr" rtl="0"/>
            <a:r>
              <a:rPr lang="en-GB" sz="2400" i="1" kern="1200">
                <a:solidFill>
                  <a:srgbClr val="0B634A"/>
                </a:solidFill>
                <a:latin typeface="Aptos"/>
                <a:ea typeface="+mn-ea"/>
                <a:cs typeface="+mn-cs"/>
              </a:rPr>
              <a:t>Every child deserves to see a future they can believe in — and know how to work towards it.</a:t>
            </a:r>
            <a:endParaRPr lang="en-GB" sz="2400" i="1" kern="1200">
              <a:solidFill>
                <a:srgbClr val="0B634A"/>
              </a:solidFill>
              <a:latin typeface="Aptos"/>
            </a:endParaRPr>
          </a:p>
          <a:p>
            <a:pPr algn="ctr"/>
            <a:endParaRPr lang="en-GB" sz="4400">
              <a:ea typeface="Calibri"/>
              <a:cs typeface="Calibri"/>
            </a:endParaRPr>
          </a:p>
        </p:txBody>
      </p:sp>
      <p:pic>
        <p:nvPicPr>
          <p:cNvPr id="13" name="Picture 12">
            <a:extLst>
              <a:ext uri="{FF2B5EF4-FFF2-40B4-BE49-F238E27FC236}">
                <a16:creationId xmlns:a16="http://schemas.microsoft.com/office/drawing/2014/main" id="{4108A1AF-1224-68CD-7C5E-111A09D2B311}"/>
              </a:ext>
            </a:extLst>
          </p:cNvPr>
          <p:cNvPicPr>
            <a:picLocks noChangeAspect="1"/>
          </p:cNvPicPr>
          <p:nvPr/>
        </p:nvPicPr>
        <p:blipFill>
          <a:blip r:embed="rId5"/>
          <a:stretch>
            <a:fillRect/>
          </a:stretch>
        </p:blipFill>
        <p:spPr>
          <a:xfrm>
            <a:off x="329882" y="2136775"/>
            <a:ext cx="3465195" cy="2828290"/>
          </a:xfrm>
          <a:prstGeom prst="rect">
            <a:avLst/>
          </a:prstGeom>
        </p:spPr>
      </p:pic>
      <p:pic>
        <p:nvPicPr>
          <p:cNvPr id="14" name="Picture 13">
            <a:extLst>
              <a:ext uri="{FF2B5EF4-FFF2-40B4-BE49-F238E27FC236}">
                <a16:creationId xmlns:a16="http://schemas.microsoft.com/office/drawing/2014/main" id="{F41AAEF6-8E61-8929-94DA-75ADF54E04BD}"/>
              </a:ext>
            </a:extLst>
          </p:cNvPr>
          <p:cNvPicPr>
            <a:picLocks noChangeAspect="1"/>
          </p:cNvPicPr>
          <p:nvPr/>
        </p:nvPicPr>
        <p:blipFill>
          <a:blip r:embed="rId6"/>
          <a:stretch>
            <a:fillRect/>
          </a:stretch>
        </p:blipFill>
        <p:spPr>
          <a:xfrm>
            <a:off x="491490" y="2275522"/>
            <a:ext cx="3141980" cy="508635"/>
          </a:xfrm>
          <a:prstGeom prst="rect">
            <a:avLst/>
          </a:prstGeom>
        </p:spPr>
      </p:pic>
      <p:sp>
        <p:nvSpPr>
          <p:cNvPr id="15" name="TextBox 14">
            <a:extLst>
              <a:ext uri="{FF2B5EF4-FFF2-40B4-BE49-F238E27FC236}">
                <a16:creationId xmlns:a16="http://schemas.microsoft.com/office/drawing/2014/main" id="{F638510D-2192-6431-C94A-B3D4A6CD60CB}"/>
              </a:ext>
            </a:extLst>
          </p:cNvPr>
          <p:cNvSpPr txBox="1"/>
          <p:nvPr/>
        </p:nvSpPr>
        <p:spPr>
          <a:xfrm>
            <a:off x="487680" y="3053080"/>
            <a:ext cx="3149600" cy="17158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algn="l" rtl="0"/>
            <a:r>
              <a:rPr lang="en-GB" sz="1250" kern="1200">
                <a:solidFill>
                  <a:srgbClr val="182B25"/>
                </a:solidFill>
                <a:latin typeface="Aptos"/>
                <a:ea typeface="+mn-ea"/>
                <a:cs typeface="+mn-cs"/>
              </a:rPr>
              <a:t>Broadens children’s horizons and raises aspirations</a:t>
            </a:r>
          </a:p>
          <a:p>
            <a:pPr marL="0" algn="l" rtl="0"/>
            <a:r>
              <a:rPr lang="en-GB" sz="1250" kern="1200">
                <a:solidFill>
                  <a:srgbClr val="182B25"/>
                </a:solidFill>
                <a:latin typeface="Aptos"/>
                <a:ea typeface="+mn-ea"/>
                <a:cs typeface="+mn-cs"/>
              </a:rPr>
              <a:t>• Challenges stereotypes about jobs and who can do them</a:t>
            </a:r>
          </a:p>
          <a:p>
            <a:pPr marL="0" algn="l" rtl="0"/>
            <a:r>
              <a:rPr lang="en-GB" sz="1250" kern="1200">
                <a:solidFill>
                  <a:srgbClr val="182B25"/>
                </a:solidFill>
                <a:latin typeface="Aptos"/>
                <a:ea typeface="+mn-ea"/>
                <a:cs typeface="+mn-cs"/>
              </a:rPr>
              <a:t>• Helps children connect learning in school with real life</a:t>
            </a:r>
          </a:p>
          <a:p>
            <a:r>
              <a:rPr lang="en-GB" sz="1250" kern="1200">
                <a:solidFill>
                  <a:srgbClr val="182B25"/>
                </a:solidFill>
                <a:latin typeface="Aptos"/>
                <a:ea typeface="+mn-ea"/>
                <a:cs typeface="+mn-cs"/>
              </a:rPr>
              <a:t>• Builds confidence, curiosity and ambition</a:t>
            </a:r>
            <a:endParaRPr lang="en-GB"/>
          </a:p>
          <a:p>
            <a:pPr algn="ctr"/>
            <a:endParaRPr lang="en-GB"/>
          </a:p>
        </p:txBody>
      </p:sp>
      <p:pic>
        <p:nvPicPr>
          <p:cNvPr id="16" name="Picture 15">
            <a:extLst>
              <a:ext uri="{FF2B5EF4-FFF2-40B4-BE49-F238E27FC236}">
                <a16:creationId xmlns:a16="http://schemas.microsoft.com/office/drawing/2014/main" id="{86A4FB1C-2D04-D54C-F50C-1E857D6AE2D1}"/>
              </a:ext>
            </a:extLst>
          </p:cNvPr>
          <p:cNvPicPr>
            <a:picLocks noChangeAspect="1"/>
          </p:cNvPicPr>
          <p:nvPr/>
        </p:nvPicPr>
        <p:blipFill>
          <a:blip r:embed="rId7"/>
          <a:stretch>
            <a:fillRect/>
          </a:stretch>
        </p:blipFill>
        <p:spPr>
          <a:xfrm>
            <a:off x="4118928" y="2135188"/>
            <a:ext cx="7256145" cy="2943225"/>
          </a:xfrm>
          <a:prstGeom prst="rect">
            <a:avLst/>
          </a:prstGeom>
        </p:spPr>
      </p:pic>
      <p:pic>
        <p:nvPicPr>
          <p:cNvPr id="6" name="Picture 5">
            <a:extLst>
              <a:ext uri="{FF2B5EF4-FFF2-40B4-BE49-F238E27FC236}">
                <a16:creationId xmlns:a16="http://schemas.microsoft.com/office/drawing/2014/main" id="{C4095196-51EF-064D-8220-DE86816CB279}"/>
              </a:ext>
            </a:extLst>
          </p:cNvPr>
          <p:cNvPicPr>
            <a:picLocks noChangeAspect="1"/>
          </p:cNvPicPr>
          <p:nvPr/>
        </p:nvPicPr>
        <p:blipFill>
          <a:blip r:embed="rId8"/>
          <a:stretch>
            <a:fillRect/>
          </a:stretch>
        </p:blipFill>
        <p:spPr>
          <a:xfrm>
            <a:off x="0" y="5814581"/>
            <a:ext cx="12192000" cy="1121637"/>
          </a:xfrm>
          <a:prstGeom prst="rect">
            <a:avLst/>
          </a:prstGeom>
        </p:spPr>
      </p:pic>
    </p:spTree>
    <p:extLst>
      <p:ext uri="{BB962C8B-B14F-4D97-AF65-F5344CB8AC3E}">
        <p14:creationId xmlns:p14="http://schemas.microsoft.com/office/powerpoint/2010/main" val="1530848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a:extLst>
            <a:ext uri="{FF2B5EF4-FFF2-40B4-BE49-F238E27FC236}">
              <a16:creationId xmlns:a16="http://schemas.microsoft.com/office/drawing/2014/main" id="{3EBB513A-C029-9B2E-CAF6-F1FE637CA9CA}"/>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BFA35655-745A-AFB0-4F33-9882DE349FFC}"/>
              </a:ext>
            </a:extLst>
          </p:cNvPr>
          <p:cNvSpPr txBox="1"/>
          <p:nvPr/>
        </p:nvSpPr>
        <p:spPr>
          <a:xfrm>
            <a:off x="304800" y="566058"/>
            <a:ext cx="184731" cy="646331"/>
          </a:xfrm>
          <a:prstGeom prst="rect">
            <a:avLst/>
          </a:prstGeom>
          <a:noFill/>
        </p:spPr>
        <p:txBody>
          <a:bodyPr wrap="none" rtlCol="0">
            <a:spAutoFit/>
          </a:bodyPr>
          <a:lstStyle/>
          <a:p>
            <a:endParaRPr lang="en-GB" sz="3600">
              <a:latin typeface="Tahoma" panose="020B0604030504040204" pitchFamily="34" charset="0"/>
              <a:ea typeface="Tahoma" panose="020B0604030504040204" pitchFamily="34" charset="0"/>
              <a:cs typeface="Tahoma" panose="020B0604030504040204" pitchFamily="34" charset="0"/>
            </a:endParaRPr>
          </a:p>
        </p:txBody>
      </p:sp>
      <p:sp>
        <p:nvSpPr>
          <p:cNvPr id="2" name="TextBox 1">
            <a:extLst>
              <a:ext uri="{FF2B5EF4-FFF2-40B4-BE49-F238E27FC236}">
                <a16:creationId xmlns:a16="http://schemas.microsoft.com/office/drawing/2014/main" id="{E448BADC-B19B-FEEB-774A-C743DA48768F}"/>
              </a:ext>
            </a:extLst>
          </p:cNvPr>
          <p:cNvSpPr txBox="1"/>
          <p:nvPr/>
        </p:nvSpPr>
        <p:spPr>
          <a:xfrm>
            <a:off x="3650802" y="108858"/>
            <a:ext cx="4889480" cy="3724096"/>
          </a:xfrm>
          <a:prstGeom prst="rect">
            <a:avLst/>
          </a:prstGeom>
          <a:noFill/>
        </p:spPr>
        <p:txBody>
          <a:bodyPr wrap="none" lIns="91440" tIns="45720" rIns="91440" bIns="45720" rtlCol="0" anchor="t">
            <a:spAutoFit/>
          </a:bodyPr>
          <a:lstStyle/>
          <a:p>
            <a:r>
              <a:rPr lang="en-GB" sz="3200">
                <a:latin typeface="Tahoma"/>
                <a:ea typeface="Tahoma"/>
                <a:cs typeface="Tahoma"/>
              </a:rPr>
              <a:t>RHE Curriculum Updates  </a:t>
            </a:r>
          </a:p>
          <a:p>
            <a:endParaRPr lang="en-GB" sz="3200">
              <a:latin typeface="Tahoma" panose="020B0604030504040204" pitchFamily="34" charset="0"/>
              <a:ea typeface="Tahoma" panose="020B0604030504040204" pitchFamily="34" charset="0"/>
              <a:cs typeface="Tahoma" panose="020B0604030504040204" pitchFamily="34" charset="0"/>
            </a:endParaRPr>
          </a:p>
          <a:p>
            <a:endParaRPr lang="en-GB" sz="3200">
              <a:latin typeface="Tahoma" panose="020B0604030504040204" pitchFamily="34" charset="0"/>
              <a:ea typeface="Tahoma" panose="020B0604030504040204" pitchFamily="34" charset="0"/>
              <a:cs typeface="Tahoma" panose="020B0604030504040204" pitchFamily="34" charset="0"/>
            </a:endParaRPr>
          </a:p>
          <a:p>
            <a:endParaRPr lang="en-GB" sz="4400">
              <a:latin typeface="Tahoma" panose="020B0604030504040204" pitchFamily="34" charset="0"/>
              <a:ea typeface="Tahoma" panose="020B0604030504040204" pitchFamily="34" charset="0"/>
              <a:cs typeface="Tahoma" panose="020B0604030504040204" pitchFamily="34" charset="0"/>
            </a:endParaRPr>
          </a:p>
          <a:p>
            <a:endParaRPr lang="en-GB" sz="4800">
              <a:latin typeface="Tahoma" panose="020B0604030504040204" pitchFamily="34" charset="0"/>
              <a:ea typeface="Tahoma" panose="020B0604030504040204" pitchFamily="34" charset="0"/>
              <a:cs typeface="Tahoma" panose="020B0604030504040204" pitchFamily="34" charset="0"/>
            </a:endParaRPr>
          </a:p>
          <a:p>
            <a:endParaRPr lang="en-GB" sz="4800">
              <a:latin typeface="Tahoma" panose="020B0604030504040204" pitchFamily="34" charset="0"/>
              <a:ea typeface="Tahoma" panose="020B0604030504040204" pitchFamily="34" charset="0"/>
              <a:cs typeface="Tahoma" panose="020B0604030504040204" pitchFamily="34" charset="0"/>
            </a:endParaRPr>
          </a:p>
        </p:txBody>
      </p:sp>
      <p:sp>
        <p:nvSpPr>
          <p:cNvPr id="3" name="TextBox 2">
            <a:extLst>
              <a:ext uri="{FF2B5EF4-FFF2-40B4-BE49-F238E27FC236}">
                <a16:creationId xmlns:a16="http://schemas.microsoft.com/office/drawing/2014/main" id="{E1E1527D-B789-E763-2EBB-597010982C86}"/>
              </a:ext>
            </a:extLst>
          </p:cNvPr>
          <p:cNvSpPr txBox="1"/>
          <p:nvPr/>
        </p:nvSpPr>
        <p:spPr>
          <a:xfrm>
            <a:off x="207980" y="1697273"/>
            <a:ext cx="11984020" cy="830997"/>
          </a:xfrm>
          <a:prstGeom prst="rect">
            <a:avLst/>
          </a:prstGeom>
          <a:noFill/>
        </p:spPr>
        <p:txBody>
          <a:bodyPr wrap="square" rtlCol="0">
            <a:spAutoFit/>
          </a:bodyPr>
          <a:lstStyle/>
          <a:p>
            <a:endParaRPr lang="en-GB" sz="2400">
              <a:latin typeface="Tahoma" panose="020B0604030504040204" pitchFamily="34" charset="0"/>
              <a:ea typeface="Tahoma" panose="020B0604030504040204" pitchFamily="34" charset="0"/>
              <a:cs typeface="Tahoma" panose="020B0604030504040204" pitchFamily="34" charset="0"/>
            </a:endParaRPr>
          </a:p>
          <a:p>
            <a:endParaRPr lang="en-GB" sz="2400">
              <a:latin typeface="Tahoma" panose="020B0604030504040204" pitchFamily="34" charset="0"/>
              <a:ea typeface="Tahoma" panose="020B0604030504040204" pitchFamily="34" charset="0"/>
              <a:cs typeface="Tahoma" panose="020B0604030504040204" pitchFamily="34" charset="0"/>
            </a:endParaRPr>
          </a:p>
        </p:txBody>
      </p:sp>
      <p:sp>
        <p:nvSpPr>
          <p:cNvPr id="6" name="TextBox 5">
            <a:extLst>
              <a:ext uri="{FF2B5EF4-FFF2-40B4-BE49-F238E27FC236}">
                <a16:creationId xmlns:a16="http://schemas.microsoft.com/office/drawing/2014/main" id="{F4AC527F-4B67-1FCD-07A3-DBF053450680}"/>
              </a:ext>
            </a:extLst>
          </p:cNvPr>
          <p:cNvSpPr txBox="1"/>
          <p:nvPr/>
        </p:nvSpPr>
        <p:spPr>
          <a:xfrm>
            <a:off x="203200" y="553720"/>
            <a:ext cx="11785600" cy="650178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b="1"/>
              <a:t>Relationships &amp; Health Education at Broadway Junior School</a:t>
            </a:r>
            <a:endParaRPr lang="en-US" sz="1600" b="1">
              <a:ea typeface="Calibri"/>
              <a:cs typeface="Calibri"/>
            </a:endParaRPr>
          </a:p>
          <a:p>
            <a:r>
              <a:rPr lang="en-US" sz="1600"/>
              <a:t>We are pleased to share some updates to our </a:t>
            </a:r>
            <a:r>
              <a:rPr lang="en-US" sz="1600" b="1"/>
              <a:t>Relationships &amp; Health Education (RHE) curriculum</a:t>
            </a:r>
            <a:r>
              <a:rPr lang="en-US" sz="1600"/>
              <a:t>. We have reviewed and developed our curriculum to ensure that it continues to meet the needs of our pupils and provides them with the knowledge, understanding and skills they need to stay safe, healthy and confident as they grow.</a:t>
            </a:r>
            <a:endParaRPr lang="en-US" sz="1600">
              <a:ea typeface="Calibri"/>
              <a:cs typeface="Calibri"/>
            </a:endParaRPr>
          </a:p>
          <a:p>
            <a:endParaRPr lang="en-US" sz="1000">
              <a:ea typeface="Calibri"/>
              <a:cs typeface="Calibri"/>
            </a:endParaRPr>
          </a:p>
          <a:p>
            <a:r>
              <a:rPr lang="en-US" sz="1600" b="1"/>
              <a:t> What is changing?</a:t>
            </a:r>
            <a:endParaRPr lang="en-US" sz="1600" b="1">
              <a:ea typeface="Calibri"/>
              <a:cs typeface="Calibri"/>
            </a:endParaRPr>
          </a:p>
          <a:p>
            <a:r>
              <a:rPr lang="en-US" sz="1600"/>
              <a:t>Our updated curriculum has a focus on:</a:t>
            </a:r>
            <a:endParaRPr lang="en-US" sz="1600">
              <a:ea typeface="Calibri"/>
              <a:cs typeface="Calibri"/>
            </a:endParaRPr>
          </a:p>
          <a:p>
            <a:pPr>
              <a:buFont typeface=""/>
              <a:buChar char="•"/>
            </a:pPr>
            <a:r>
              <a:rPr lang="en-US" sz="1600" b="1"/>
              <a:t>Healthy and positive relationships</a:t>
            </a:r>
            <a:r>
              <a:rPr lang="en-US" sz="1600"/>
              <a:t> – understanding friendship, kindness, respect and how to manage disagreements. </a:t>
            </a:r>
            <a:endParaRPr lang="en-US" sz="1600">
              <a:ea typeface="Calibri"/>
              <a:cs typeface="Calibri"/>
            </a:endParaRPr>
          </a:p>
          <a:p>
            <a:pPr>
              <a:buFont typeface=""/>
              <a:buChar char="•"/>
            </a:pPr>
            <a:r>
              <a:rPr lang="en-US" sz="1600" b="1"/>
              <a:t>Emotional wellbeing</a:t>
            </a:r>
            <a:r>
              <a:rPr lang="en-US" sz="1600"/>
              <a:t> – </a:t>
            </a:r>
            <a:r>
              <a:rPr lang="en-US" sz="1600" err="1"/>
              <a:t>recognising</a:t>
            </a:r>
            <a:r>
              <a:rPr lang="en-US" sz="1600"/>
              <a:t> and talking about feelings, developing resilience and knowing when to ask for help. </a:t>
            </a:r>
            <a:endParaRPr lang="en-US" sz="1600">
              <a:ea typeface="Calibri"/>
              <a:cs typeface="Calibri"/>
            </a:endParaRPr>
          </a:p>
          <a:p>
            <a:pPr>
              <a:buFont typeface=""/>
              <a:buChar char="•"/>
            </a:pPr>
            <a:r>
              <a:rPr lang="en-US" sz="1600" b="1"/>
              <a:t>Keeping safe</a:t>
            </a:r>
            <a:r>
              <a:rPr lang="en-US" sz="1600"/>
              <a:t> – understanding personal boundaries, privacy, trusted adults and how to respond when something doesn't feel right. </a:t>
            </a:r>
            <a:endParaRPr lang="en-US" sz="1600">
              <a:ea typeface="Calibri"/>
              <a:cs typeface="Calibri"/>
            </a:endParaRPr>
          </a:p>
          <a:p>
            <a:pPr>
              <a:buFont typeface=""/>
              <a:buChar char="•"/>
            </a:pPr>
            <a:r>
              <a:rPr lang="en-US" sz="1600" b="1"/>
              <a:t>Growing and changing</a:t>
            </a:r>
            <a:r>
              <a:rPr lang="en-US" sz="1600"/>
              <a:t> – age-appropriate learning about how our bodies and feelings change as we grow. </a:t>
            </a:r>
            <a:endParaRPr lang="en-US" sz="1600">
              <a:ea typeface="Calibri"/>
              <a:cs typeface="Calibri"/>
            </a:endParaRPr>
          </a:p>
          <a:p>
            <a:pPr>
              <a:buFont typeface=""/>
              <a:buChar char="•"/>
            </a:pPr>
            <a:r>
              <a:rPr lang="en-US" sz="1600" b="1"/>
              <a:t>Online safety</a:t>
            </a:r>
            <a:r>
              <a:rPr lang="en-US" sz="1600"/>
              <a:t> – making safe choices online and understanding how our actions and communication can affect others. </a:t>
            </a:r>
            <a:endParaRPr lang="en-US" sz="1600">
              <a:ea typeface="Calibri"/>
              <a:cs typeface="Calibri"/>
            </a:endParaRPr>
          </a:p>
          <a:p>
            <a:pPr>
              <a:buFont typeface=""/>
              <a:buChar char="•"/>
            </a:pPr>
            <a:r>
              <a:rPr lang="en-US" sz="1600" b="1"/>
              <a:t>Respect and consent</a:t>
            </a:r>
            <a:r>
              <a:rPr lang="en-US" sz="1600"/>
              <a:t> – developing an understanding of personal space, boundaries and respecting the choices of ourselves and others. </a:t>
            </a:r>
            <a:endParaRPr lang="en-US" sz="1600">
              <a:ea typeface="Calibri"/>
              <a:cs typeface="Calibri"/>
            </a:endParaRPr>
          </a:p>
          <a:p>
            <a:pPr>
              <a:buFont typeface=""/>
              <a:buChar char="•"/>
            </a:pPr>
            <a:r>
              <a:rPr lang="en-US" sz="1600" b="1"/>
              <a:t>Healthy lifestyles</a:t>
            </a:r>
            <a:r>
              <a:rPr lang="en-US" sz="1600"/>
              <a:t> – learning about physical health, hygiene, exercise, sleep, nutrition and looking after our overall wellbeing. </a:t>
            </a:r>
            <a:endParaRPr lang="en-US" sz="1600">
              <a:ea typeface="Calibri"/>
              <a:cs typeface="Calibri"/>
            </a:endParaRPr>
          </a:p>
          <a:p>
            <a:endParaRPr lang="en-US" sz="1000">
              <a:ea typeface="Calibri"/>
              <a:cs typeface="Calibri"/>
            </a:endParaRPr>
          </a:p>
          <a:p>
            <a:r>
              <a:rPr lang="en-US" sz="1600" b="1"/>
              <a:t>Why are we making these changes?</a:t>
            </a:r>
            <a:endParaRPr lang="en-US" sz="1600" b="1">
              <a:ea typeface="Calibri"/>
              <a:cs typeface="Calibri"/>
            </a:endParaRPr>
          </a:p>
          <a:p>
            <a:r>
              <a:rPr lang="en-US" sz="1600"/>
              <a:t>Children are growing up in an increasingly complex world. We want our pupils to have the </a:t>
            </a:r>
            <a:r>
              <a:rPr lang="en-US" sz="1600" b="1"/>
              <a:t>language, knowledge and confidence to make safe and healthy choices</a:t>
            </a:r>
            <a:r>
              <a:rPr lang="en-US" sz="1600"/>
              <a:t>, build positive relationships and seek support when they need it.</a:t>
            </a:r>
            <a:endParaRPr lang="en-US" sz="1600">
              <a:ea typeface="Calibri"/>
              <a:cs typeface="Calibri"/>
            </a:endParaRPr>
          </a:p>
          <a:p>
            <a:r>
              <a:rPr lang="en-US" sz="1600"/>
              <a:t>Our RHE curriculum is </a:t>
            </a:r>
            <a:r>
              <a:rPr lang="en-US" sz="1600" b="1"/>
              <a:t>carefully planned and age-appropriate</a:t>
            </a:r>
            <a:r>
              <a:rPr lang="en-US" sz="1600"/>
              <a:t>, with learning building progressively throughout Key Stage 2. We will always approach sensitive topics in a respectful and appropriate way.</a:t>
            </a:r>
            <a:endParaRPr lang="en-US" sz="1600">
              <a:ea typeface="Calibri"/>
              <a:cs typeface="Calibri"/>
            </a:endParaRPr>
          </a:p>
          <a:p>
            <a:endParaRPr lang="en-US" sz="1000" b="1">
              <a:ea typeface="Calibri"/>
              <a:cs typeface="Calibri"/>
            </a:endParaRPr>
          </a:p>
          <a:p>
            <a:r>
              <a:rPr lang="en-US" sz="1600" b="1"/>
              <a:t>Working together with families</a:t>
            </a:r>
            <a:endParaRPr lang="en-US" sz="1600" b="1">
              <a:ea typeface="Calibri"/>
              <a:cs typeface="Calibri"/>
            </a:endParaRPr>
          </a:p>
          <a:p>
            <a:r>
              <a:rPr lang="en-US" sz="1600"/>
              <a:t>Parents and carers play an incredibly important role in helping children develop these skills. We will continue to keep parents informed about the curriculum. </a:t>
            </a:r>
          </a:p>
          <a:p>
            <a:endParaRPr lang="en-US" sz="1050">
              <a:ea typeface="Calibri"/>
              <a:cs typeface="Calibri"/>
            </a:endParaRPr>
          </a:p>
          <a:p>
            <a:r>
              <a:rPr lang="en-US" sz="1600" b="1"/>
              <a:t>Our aim is simple: to help every child understand themselves, respect others, stay safe and feel confident about growing up.</a:t>
            </a:r>
            <a:endParaRPr lang="en-US" sz="1600" b="1">
              <a:ea typeface="Calibri"/>
              <a:cs typeface="Calibri"/>
            </a:endParaRPr>
          </a:p>
          <a:p>
            <a:pPr algn="ctr"/>
            <a:endParaRPr lang="en-GB"/>
          </a:p>
        </p:txBody>
      </p:sp>
    </p:spTree>
    <p:extLst>
      <p:ext uri="{BB962C8B-B14F-4D97-AF65-F5344CB8AC3E}">
        <p14:creationId xmlns:p14="http://schemas.microsoft.com/office/powerpoint/2010/main" val="9225405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4" name="TextBox 3"/>
          <p:cNvSpPr txBox="1"/>
          <p:nvPr/>
        </p:nvSpPr>
        <p:spPr>
          <a:xfrm>
            <a:off x="304800" y="566058"/>
            <a:ext cx="184731" cy="646331"/>
          </a:xfrm>
          <a:prstGeom prst="rect">
            <a:avLst/>
          </a:prstGeom>
          <a:noFill/>
        </p:spPr>
        <p:txBody>
          <a:bodyPr wrap="none" rtlCol="0">
            <a:spAutoFit/>
          </a:bodyPr>
          <a:lstStyle/>
          <a:p>
            <a:endParaRPr lang="en-GB" sz="3600">
              <a:latin typeface="Tahoma" panose="020B0604030504040204" pitchFamily="34" charset="0"/>
              <a:ea typeface="Tahoma" panose="020B0604030504040204" pitchFamily="34" charset="0"/>
              <a:cs typeface="Tahoma" panose="020B0604030504040204" pitchFamily="34" charset="0"/>
            </a:endParaRPr>
          </a:p>
        </p:txBody>
      </p:sp>
      <p:sp>
        <p:nvSpPr>
          <p:cNvPr id="2" name="TextBox 1"/>
          <p:cNvSpPr txBox="1"/>
          <p:nvPr/>
        </p:nvSpPr>
        <p:spPr>
          <a:xfrm>
            <a:off x="4247340" y="463422"/>
            <a:ext cx="3866700" cy="3724096"/>
          </a:xfrm>
          <a:prstGeom prst="rect">
            <a:avLst/>
          </a:prstGeom>
          <a:noFill/>
        </p:spPr>
        <p:txBody>
          <a:bodyPr wrap="none" rtlCol="0">
            <a:spAutoFit/>
          </a:bodyPr>
          <a:lstStyle/>
          <a:p>
            <a:r>
              <a:rPr lang="en-GB" sz="3200">
                <a:latin typeface="Tahoma" panose="020B0604030504040204" pitchFamily="34" charset="0"/>
                <a:ea typeface="Tahoma" panose="020B0604030504040204" pitchFamily="34" charset="0"/>
                <a:cs typeface="Tahoma" panose="020B0604030504040204" pitchFamily="34" charset="0"/>
              </a:rPr>
              <a:t>5 Ways to Wellbeing</a:t>
            </a:r>
          </a:p>
          <a:p>
            <a:endParaRPr lang="en-GB" sz="3200">
              <a:latin typeface="Tahoma" panose="020B0604030504040204" pitchFamily="34" charset="0"/>
              <a:ea typeface="Tahoma" panose="020B0604030504040204" pitchFamily="34" charset="0"/>
              <a:cs typeface="Tahoma" panose="020B0604030504040204" pitchFamily="34" charset="0"/>
            </a:endParaRPr>
          </a:p>
          <a:p>
            <a:endParaRPr lang="en-GB" sz="3200">
              <a:latin typeface="Tahoma" panose="020B0604030504040204" pitchFamily="34" charset="0"/>
              <a:ea typeface="Tahoma" panose="020B0604030504040204" pitchFamily="34" charset="0"/>
              <a:cs typeface="Tahoma" panose="020B0604030504040204" pitchFamily="34" charset="0"/>
            </a:endParaRPr>
          </a:p>
          <a:p>
            <a:endParaRPr lang="en-GB" sz="4400">
              <a:latin typeface="Tahoma" panose="020B0604030504040204" pitchFamily="34" charset="0"/>
              <a:ea typeface="Tahoma" panose="020B0604030504040204" pitchFamily="34" charset="0"/>
              <a:cs typeface="Tahoma" panose="020B0604030504040204" pitchFamily="34" charset="0"/>
            </a:endParaRPr>
          </a:p>
          <a:p>
            <a:endParaRPr lang="en-GB" sz="4800">
              <a:latin typeface="Tahoma" panose="020B0604030504040204" pitchFamily="34" charset="0"/>
              <a:ea typeface="Tahoma" panose="020B0604030504040204" pitchFamily="34" charset="0"/>
              <a:cs typeface="Tahoma" panose="020B0604030504040204" pitchFamily="34" charset="0"/>
            </a:endParaRPr>
          </a:p>
          <a:p>
            <a:endParaRPr lang="en-GB" sz="4800">
              <a:latin typeface="Tahoma" panose="020B0604030504040204" pitchFamily="34" charset="0"/>
              <a:ea typeface="Tahoma" panose="020B0604030504040204" pitchFamily="34" charset="0"/>
              <a:cs typeface="Tahoma" panose="020B0604030504040204" pitchFamily="34" charset="0"/>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423045" y="152668"/>
            <a:ext cx="1561847" cy="1894114"/>
          </a:xfrm>
          <a:prstGeom prst="rect">
            <a:avLst/>
          </a:prstGeom>
        </p:spPr>
      </p:pic>
      <p:sp>
        <p:nvSpPr>
          <p:cNvPr id="3" name="TextBox 2"/>
          <p:cNvSpPr txBox="1"/>
          <p:nvPr/>
        </p:nvSpPr>
        <p:spPr>
          <a:xfrm>
            <a:off x="207980" y="1697273"/>
            <a:ext cx="11984020" cy="830997"/>
          </a:xfrm>
          <a:prstGeom prst="rect">
            <a:avLst/>
          </a:prstGeom>
          <a:noFill/>
        </p:spPr>
        <p:txBody>
          <a:bodyPr wrap="square" rtlCol="0">
            <a:spAutoFit/>
          </a:bodyPr>
          <a:lstStyle/>
          <a:p>
            <a:endParaRPr lang="en-GB" sz="2400">
              <a:latin typeface="Tahoma" panose="020B0604030504040204" pitchFamily="34" charset="0"/>
              <a:ea typeface="Tahoma" panose="020B0604030504040204" pitchFamily="34" charset="0"/>
              <a:cs typeface="Tahoma" panose="020B0604030504040204" pitchFamily="34" charset="0"/>
            </a:endParaRPr>
          </a:p>
          <a:p>
            <a:endParaRPr lang="en-GB" sz="2400">
              <a:latin typeface="Tahoma" panose="020B0604030504040204" pitchFamily="34" charset="0"/>
              <a:ea typeface="Tahoma" panose="020B0604030504040204" pitchFamily="34" charset="0"/>
              <a:cs typeface="Tahoma" panose="020B0604030504040204" pitchFamily="34" charset="0"/>
            </a:endParaRPr>
          </a:p>
        </p:txBody>
      </p:sp>
      <p:pic>
        <p:nvPicPr>
          <p:cNvPr id="1030" name="Picture 6" descr="FIVE WAYS TO WELLBEING | St Katharin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07019" y="1551193"/>
            <a:ext cx="6985941" cy="48901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516346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4" name="TextBox 3"/>
          <p:cNvSpPr txBox="1"/>
          <p:nvPr/>
        </p:nvSpPr>
        <p:spPr>
          <a:xfrm>
            <a:off x="304800" y="566058"/>
            <a:ext cx="184731" cy="646331"/>
          </a:xfrm>
          <a:prstGeom prst="rect">
            <a:avLst/>
          </a:prstGeom>
          <a:noFill/>
        </p:spPr>
        <p:txBody>
          <a:bodyPr wrap="none" rtlCol="0">
            <a:spAutoFit/>
          </a:bodyPr>
          <a:lstStyle/>
          <a:p>
            <a:endParaRPr lang="en-GB" sz="3600">
              <a:latin typeface="Tahoma" panose="020B0604030504040204" pitchFamily="34" charset="0"/>
              <a:ea typeface="Tahoma" panose="020B0604030504040204" pitchFamily="34" charset="0"/>
              <a:cs typeface="Tahoma" panose="020B0604030504040204" pitchFamily="34" charset="0"/>
            </a:endParaRPr>
          </a:p>
        </p:txBody>
      </p:sp>
      <p:sp>
        <p:nvSpPr>
          <p:cNvPr id="2" name="TextBox 1"/>
          <p:cNvSpPr txBox="1"/>
          <p:nvPr/>
        </p:nvSpPr>
        <p:spPr>
          <a:xfrm>
            <a:off x="4247340" y="463422"/>
            <a:ext cx="2981072" cy="3724096"/>
          </a:xfrm>
          <a:prstGeom prst="rect">
            <a:avLst/>
          </a:prstGeom>
          <a:noFill/>
        </p:spPr>
        <p:txBody>
          <a:bodyPr wrap="none" rtlCol="0">
            <a:spAutoFit/>
          </a:bodyPr>
          <a:lstStyle/>
          <a:p>
            <a:r>
              <a:rPr lang="en-GB" sz="3200">
                <a:latin typeface="Tahoma" panose="020B0604030504040204" pitchFamily="34" charset="0"/>
                <a:ea typeface="Tahoma" panose="020B0604030504040204" pitchFamily="34" charset="0"/>
                <a:cs typeface="Tahoma" panose="020B0604030504040204" pitchFamily="34" charset="0"/>
              </a:rPr>
              <a:t>My Happy Mind</a:t>
            </a:r>
          </a:p>
          <a:p>
            <a:endParaRPr lang="en-GB" sz="3200">
              <a:latin typeface="Tahoma" panose="020B0604030504040204" pitchFamily="34" charset="0"/>
              <a:ea typeface="Tahoma" panose="020B0604030504040204" pitchFamily="34" charset="0"/>
              <a:cs typeface="Tahoma" panose="020B0604030504040204" pitchFamily="34" charset="0"/>
            </a:endParaRPr>
          </a:p>
          <a:p>
            <a:endParaRPr lang="en-GB" sz="3200">
              <a:latin typeface="Tahoma" panose="020B0604030504040204" pitchFamily="34" charset="0"/>
              <a:ea typeface="Tahoma" panose="020B0604030504040204" pitchFamily="34" charset="0"/>
              <a:cs typeface="Tahoma" panose="020B0604030504040204" pitchFamily="34" charset="0"/>
            </a:endParaRPr>
          </a:p>
          <a:p>
            <a:endParaRPr lang="en-GB" sz="4400">
              <a:latin typeface="Tahoma" panose="020B0604030504040204" pitchFamily="34" charset="0"/>
              <a:ea typeface="Tahoma" panose="020B0604030504040204" pitchFamily="34" charset="0"/>
              <a:cs typeface="Tahoma" panose="020B0604030504040204" pitchFamily="34" charset="0"/>
            </a:endParaRPr>
          </a:p>
          <a:p>
            <a:endParaRPr lang="en-GB" sz="4800">
              <a:latin typeface="Tahoma" panose="020B0604030504040204" pitchFamily="34" charset="0"/>
              <a:ea typeface="Tahoma" panose="020B0604030504040204" pitchFamily="34" charset="0"/>
              <a:cs typeface="Tahoma" panose="020B0604030504040204" pitchFamily="34" charset="0"/>
            </a:endParaRPr>
          </a:p>
          <a:p>
            <a:endParaRPr lang="en-GB" sz="4800">
              <a:latin typeface="Tahoma" panose="020B0604030504040204" pitchFamily="34" charset="0"/>
              <a:ea typeface="Tahoma" panose="020B0604030504040204" pitchFamily="34" charset="0"/>
              <a:cs typeface="Tahoma" panose="020B0604030504040204" pitchFamily="34" charset="0"/>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423045" y="152668"/>
            <a:ext cx="1561847" cy="1894114"/>
          </a:xfrm>
          <a:prstGeom prst="rect">
            <a:avLst/>
          </a:prstGeom>
        </p:spPr>
      </p:pic>
      <p:sp>
        <p:nvSpPr>
          <p:cNvPr id="3" name="TextBox 2"/>
          <p:cNvSpPr txBox="1"/>
          <p:nvPr/>
        </p:nvSpPr>
        <p:spPr>
          <a:xfrm>
            <a:off x="207980" y="1697273"/>
            <a:ext cx="11984020" cy="830997"/>
          </a:xfrm>
          <a:prstGeom prst="rect">
            <a:avLst/>
          </a:prstGeom>
          <a:noFill/>
        </p:spPr>
        <p:txBody>
          <a:bodyPr wrap="square" rtlCol="0">
            <a:spAutoFit/>
          </a:bodyPr>
          <a:lstStyle/>
          <a:p>
            <a:endParaRPr lang="en-GB" sz="2400">
              <a:latin typeface="Tahoma" panose="020B0604030504040204" pitchFamily="34" charset="0"/>
              <a:ea typeface="Tahoma" panose="020B0604030504040204" pitchFamily="34" charset="0"/>
              <a:cs typeface="Tahoma" panose="020B0604030504040204" pitchFamily="34" charset="0"/>
            </a:endParaRPr>
          </a:p>
          <a:p>
            <a:endParaRPr lang="en-GB" sz="2400">
              <a:latin typeface="Tahoma" panose="020B0604030504040204" pitchFamily="34" charset="0"/>
              <a:ea typeface="Tahoma" panose="020B0604030504040204" pitchFamily="34" charset="0"/>
              <a:cs typeface="Tahoma" panose="020B0604030504040204" pitchFamily="34" charset="0"/>
            </a:endParaRPr>
          </a:p>
        </p:txBody>
      </p:sp>
      <p:pic>
        <p:nvPicPr>
          <p:cNvPr id="2050" name="Picture 2" descr="https://www.grappenhallheys.co.uk/images/our_school/myhappymindschoolsignnewdesign-1-1024x724.pagespeed.1682264283.jpg/rs-960x10000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52198" y="1509272"/>
            <a:ext cx="6571355" cy="4647865"/>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4610803" y="1068224"/>
            <a:ext cx="2254143" cy="369332"/>
          </a:xfrm>
          <a:prstGeom prst="rect">
            <a:avLst/>
          </a:prstGeom>
          <a:noFill/>
        </p:spPr>
        <p:txBody>
          <a:bodyPr wrap="none" rtlCol="0">
            <a:spAutoFit/>
          </a:bodyPr>
          <a:lstStyle/>
          <a:p>
            <a:r>
              <a:rPr lang="en-GB"/>
              <a:t>Mindfulness Mondays</a:t>
            </a:r>
          </a:p>
        </p:txBody>
      </p:sp>
      <p:sp>
        <p:nvSpPr>
          <p:cNvPr id="8" name="Rectangle 7"/>
          <p:cNvSpPr/>
          <p:nvPr/>
        </p:nvSpPr>
        <p:spPr>
          <a:xfrm>
            <a:off x="3251007" y="6345138"/>
            <a:ext cx="4973734" cy="369332"/>
          </a:xfrm>
          <a:prstGeom prst="rect">
            <a:avLst/>
          </a:prstGeom>
        </p:spPr>
        <p:txBody>
          <a:bodyPr wrap="none">
            <a:spAutoFit/>
          </a:bodyPr>
          <a:lstStyle/>
          <a:p>
            <a:r>
              <a:rPr lang="en-GB">
                <a:hlinkClick r:id="rId4"/>
              </a:rPr>
              <a:t>https://www.youtube.com/watch?v=pmjYmaj8cpw</a:t>
            </a:r>
            <a:endParaRPr lang="en-GB"/>
          </a:p>
        </p:txBody>
      </p:sp>
    </p:spTree>
    <p:extLst>
      <p:ext uri="{BB962C8B-B14F-4D97-AF65-F5344CB8AC3E}">
        <p14:creationId xmlns:p14="http://schemas.microsoft.com/office/powerpoint/2010/main" val="324293388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2" name="TextBox 1"/>
          <p:cNvSpPr txBox="1"/>
          <p:nvPr/>
        </p:nvSpPr>
        <p:spPr>
          <a:xfrm>
            <a:off x="3786023" y="412752"/>
            <a:ext cx="4055341" cy="584775"/>
          </a:xfrm>
          <a:prstGeom prst="rect">
            <a:avLst/>
          </a:prstGeom>
          <a:noFill/>
        </p:spPr>
        <p:txBody>
          <a:bodyPr wrap="none" rtlCol="0">
            <a:spAutoFit/>
          </a:bodyPr>
          <a:lstStyle/>
          <a:p>
            <a:r>
              <a:rPr lang="en-GB" sz="3200">
                <a:latin typeface="Tahoma" panose="020B0604030504040204" pitchFamily="34" charset="0"/>
                <a:ea typeface="Tahoma" panose="020B0604030504040204" pitchFamily="34" charset="0"/>
                <a:cs typeface="Tahoma" panose="020B0604030504040204" pitchFamily="34" charset="0"/>
              </a:rPr>
              <a:t>Celebration Assembly</a:t>
            </a: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423045" y="152668"/>
            <a:ext cx="1561847" cy="1894114"/>
          </a:xfrm>
          <a:prstGeom prst="rect">
            <a:avLst/>
          </a:prstGeom>
        </p:spPr>
      </p:pic>
      <p:pic>
        <p:nvPicPr>
          <p:cNvPr id="4" name="Picture 3"/>
          <p:cNvPicPr>
            <a:picLocks noChangeAspect="1"/>
          </p:cNvPicPr>
          <p:nvPr/>
        </p:nvPicPr>
        <p:blipFill>
          <a:blip r:embed="rId3"/>
          <a:stretch>
            <a:fillRect/>
          </a:stretch>
        </p:blipFill>
        <p:spPr>
          <a:xfrm>
            <a:off x="1212370" y="1486633"/>
            <a:ext cx="9210675" cy="5010150"/>
          </a:xfrm>
          <a:prstGeom prst="rect">
            <a:avLst/>
          </a:prstGeom>
        </p:spPr>
      </p:pic>
    </p:spTree>
    <p:extLst>
      <p:ext uri="{BB962C8B-B14F-4D97-AF65-F5344CB8AC3E}">
        <p14:creationId xmlns:p14="http://schemas.microsoft.com/office/powerpoint/2010/main" val="345964551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3" name="TextBox 2"/>
          <p:cNvSpPr txBox="1"/>
          <p:nvPr/>
        </p:nvSpPr>
        <p:spPr>
          <a:xfrm>
            <a:off x="4525347" y="401217"/>
            <a:ext cx="2432461" cy="584775"/>
          </a:xfrm>
          <a:prstGeom prst="rect">
            <a:avLst/>
          </a:prstGeom>
          <a:noFill/>
        </p:spPr>
        <p:txBody>
          <a:bodyPr wrap="none" rtlCol="0">
            <a:spAutoFit/>
          </a:bodyPr>
          <a:lstStyle/>
          <a:p>
            <a:r>
              <a:rPr lang="en-GB" sz="3200">
                <a:latin typeface="Tahoma" panose="020B0604030504040204" pitchFamily="34" charset="0"/>
                <a:ea typeface="Tahoma" panose="020B0604030504040204" pitchFamily="34" charset="0"/>
                <a:cs typeface="Tahoma" panose="020B0604030504040204" pitchFamily="34" charset="0"/>
              </a:rPr>
              <a:t>FAB Marking</a:t>
            </a:r>
          </a:p>
        </p:txBody>
      </p:sp>
      <p:pic>
        <p:nvPicPr>
          <p:cNvPr id="4" name="Picture 3"/>
          <p:cNvPicPr>
            <a:picLocks noChangeAspect="1"/>
          </p:cNvPicPr>
          <p:nvPr/>
        </p:nvPicPr>
        <p:blipFill>
          <a:blip r:embed="rId2"/>
          <a:stretch>
            <a:fillRect/>
          </a:stretch>
        </p:blipFill>
        <p:spPr>
          <a:xfrm>
            <a:off x="2090738" y="985992"/>
            <a:ext cx="7301677" cy="5735111"/>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423045" y="152668"/>
            <a:ext cx="1561847" cy="1894114"/>
          </a:xfrm>
          <a:prstGeom prst="rect">
            <a:avLst/>
          </a:prstGeom>
        </p:spPr>
      </p:pic>
    </p:spTree>
    <p:extLst>
      <p:ext uri="{BB962C8B-B14F-4D97-AF65-F5344CB8AC3E}">
        <p14:creationId xmlns:p14="http://schemas.microsoft.com/office/powerpoint/2010/main" val="39750047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4" name="TextBox 3"/>
          <p:cNvSpPr txBox="1"/>
          <p:nvPr/>
        </p:nvSpPr>
        <p:spPr>
          <a:xfrm>
            <a:off x="304800" y="566058"/>
            <a:ext cx="184731" cy="646331"/>
          </a:xfrm>
          <a:prstGeom prst="rect">
            <a:avLst/>
          </a:prstGeom>
          <a:noFill/>
        </p:spPr>
        <p:txBody>
          <a:bodyPr wrap="none" rtlCol="0">
            <a:spAutoFit/>
          </a:bodyPr>
          <a:lstStyle/>
          <a:p>
            <a:endParaRPr lang="en-GB" sz="3600">
              <a:latin typeface="Tahoma" panose="020B0604030504040204" pitchFamily="34" charset="0"/>
              <a:ea typeface="Tahoma" panose="020B0604030504040204" pitchFamily="34" charset="0"/>
              <a:cs typeface="Tahoma" panose="020B0604030504040204" pitchFamily="34" charset="0"/>
            </a:endParaRPr>
          </a:p>
        </p:txBody>
      </p:sp>
      <p:sp>
        <p:nvSpPr>
          <p:cNvPr id="2" name="TextBox 1"/>
          <p:cNvSpPr txBox="1"/>
          <p:nvPr/>
        </p:nvSpPr>
        <p:spPr>
          <a:xfrm>
            <a:off x="4645810" y="566058"/>
            <a:ext cx="184731" cy="3724096"/>
          </a:xfrm>
          <a:prstGeom prst="rect">
            <a:avLst/>
          </a:prstGeom>
          <a:noFill/>
        </p:spPr>
        <p:txBody>
          <a:bodyPr wrap="none" rtlCol="0">
            <a:spAutoFit/>
          </a:bodyPr>
          <a:lstStyle/>
          <a:p>
            <a:endParaRPr lang="en-GB" sz="3200">
              <a:latin typeface="Tahoma" panose="020B0604030504040204" pitchFamily="34" charset="0"/>
              <a:ea typeface="Tahoma" panose="020B0604030504040204" pitchFamily="34" charset="0"/>
              <a:cs typeface="Tahoma" panose="020B0604030504040204" pitchFamily="34" charset="0"/>
            </a:endParaRPr>
          </a:p>
          <a:p>
            <a:endParaRPr lang="en-GB" sz="3200">
              <a:latin typeface="Tahoma" panose="020B0604030504040204" pitchFamily="34" charset="0"/>
              <a:ea typeface="Tahoma" panose="020B0604030504040204" pitchFamily="34" charset="0"/>
              <a:cs typeface="Tahoma" panose="020B0604030504040204" pitchFamily="34" charset="0"/>
            </a:endParaRPr>
          </a:p>
          <a:p>
            <a:endParaRPr lang="en-GB" sz="3200">
              <a:latin typeface="Tahoma" panose="020B0604030504040204" pitchFamily="34" charset="0"/>
              <a:ea typeface="Tahoma" panose="020B0604030504040204" pitchFamily="34" charset="0"/>
              <a:cs typeface="Tahoma" panose="020B0604030504040204" pitchFamily="34" charset="0"/>
            </a:endParaRPr>
          </a:p>
          <a:p>
            <a:endParaRPr lang="en-GB" sz="4400">
              <a:latin typeface="Tahoma" panose="020B0604030504040204" pitchFamily="34" charset="0"/>
              <a:ea typeface="Tahoma" panose="020B0604030504040204" pitchFamily="34" charset="0"/>
              <a:cs typeface="Tahoma" panose="020B0604030504040204" pitchFamily="34" charset="0"/>
            </a:endParaRPr>
          </a:p>
          <a:p>
            <a:endParaRPr lang="en-GB" sz="4800">
              <a:latin typeface="Tahoma" panose="020B0604030504040204" pitchFamily="34" charset="0"/>
              <a:ea typeface="Tahoma" panose="020B0604030504040204" pitchFamily="34" charset="0"/>
              <a:cs typeface="Tahoma" panose="020B0604030504040204" pitchFamily="34" charset="0"/>
            </a:endParaRPr>
          </a:p>
          <a:p>
            <a:endParaRPr lang="en-GB" sz="4800">
              <a:latin typeface="Tahoma" panose="020B0604030504040204" pitchFamily="34" charset="0"/>
              <a:ea typeface="Tahoma" panose="020B0604030504040204" pitchFamily="34" charset="0"/>
              <a:cs typeface="Tahoma" panose="020B0604030504040204" pitchFamily="34" charset="0"/>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423045" y="152668"/>
            <a:ext cx="1561847" cy="1894114"/>
          </a:xfrm>
          <a:prstGeom prst="rect">
            <a:avLst/>
          </a:prstGeom>
        </p:spPr>
      </p:pic>
      <p:sp>
        <p:nvSpPr>
          <p:cNvPr id="6" name="TextBox 5"/>
          <p:cNvSpPr txBox="1"/>
          <p:nvPr/>
        </p:nvSpPr>
        <p:spPr>
          <a:xfrm>
            <a:off x="0" y="566058"/>
            <a:ext cx="12203337" cy="5909310"/>
          </a:xfrm>
          <a:prstGeom prst="rect">
            <a:avLst/>
          </a:prstGeom>
          <a:noFill/>
        </p:spPr>
        <p:txBody>
          <a:bodyPr wrap="square" lIns="91440" tIns="45720" rIns="91440" bIns="45720" rtlCol="0" anchor="t">
            <a:spAutoFit/>
          </a:bodyPr>
          <a:lstStyle/>
          <a:p>
            <a:endParaRPr lang="en-GB" sz="3200">
              <a:latin typeface="Tahoma" panose="020B0604030504040204" pitchFamily="34" charset="0"/>
              <a:ea typeface="Tahoma" panose="020B0604030504040204" pitchFamily="34" charset="0"/>
              <a:cs typeface="Tahoma" panose="020B0604030504040204" pitchFamily="34" charset="0"/>
            </a:endParaRPr>
          </a:p>
          <a:p>
            <a:r>
              <a:rPr lang="en-GB" sz="3200" u="sng" dirty="0">
                <a:latin typeface="Tahoma"/>
                <a:ea typeface="Tahoma"/>
                <a:cs typeface="Tahoma"/>
              </a:rPr>
              <a:t>Dinner Money</a:t>
            </a:r>
            <a:r>
              <a:rPr lang="en-GB" sz="3200" dirty="0">
                <a:latin typeface="Tahoma"/>
                <a:ea typeface="Tahoma"/>
                <a:cs typeface="Tahoma"/>
              </a:rPr>
              <a:t> - </a:t>
            </a:r>
            <a:r>
              <a:rPr lang="en-US" sz="2400" dirty="0">
                <a:latin typeface="Tahoma"/>
                <a:ea typeface="Tahoma"/>
                <a:cs typeface="Tahoma"/>
              </a:rPr>
              <a:t>Online school payment system (Arbor)</a:t>
            </a:r>
            <a:endParaRPr lang="en-US" sz="2400" dirty="0">
              <a:latin typeface="Tahoma" panose="020B0604030504040204" pitchFamily="34" charset="0"/>
              <a:ea typeface="Tahoma" panose="020B0604030504040204" pitchFamily="34" charset="0"/>
              <a:cs typeface="Tahoma" panose="020B0604030504040204" pitchFamily="34" charset="0"/>
            </a:endParaRPr>
          </a:p>
          <a:p>
            <a:endParaRPr lang="en-US" sz="2400">
              <a:latin typeface="Tahoma" panose="020B0604030504040204" pitchFamily="34" charset="0"/>
              <a:ea typeface="Tahoma" panose="020B0604030504040204" pitchFamily="34" charset="0"/>
              <a:cs typeface="Tahoma" panose="020B0604030504040204" pitchFamily="34" charset="0"/>
            </a:endParaRPr>
          </a:p>
          <a:p>
            <a:r>
              <a:rPr lang="en-GB" sz="3200" u="sng" dirty="0">
                <a:latin typeface="Tahoma"/>
                <a:ea typeface="Tahoma"/>
                <a:cs typeface="Tahoma"/>
              </a:rPr>
              <a:t>Medical needs </a:t>
            </a:r>
            <a:r>
              <a:rPr lang="en-GB" sz="2400" dirty="0">
                <a:latin typeface="Tahoma"/>
                <a:ea typeface="Tahoma"/>
                <a:cs typeface="Tahoma"/>
              </a:rPr>
              <a:t>– Please ensure that you have informed school and updated any 			           documentation including any allergy information.</a:t>
            </a:r>
          </a:p>
          <a:p>
            <a:endParaRPr lang="en-GB" sz="2400">
              <a:latin typeface="Tahoma" panose="020B0604030504040204" pitchFamily="34" charset="0"/>
              <a:ea typeface="Tahoma" panose="020B0604030504040204" pitchFamily="34" charset="0"/>
              <a:cs typeface="Tahoma" panose="020B0604030504040204" pitchFamily="34" charset="0"/>
            </a:endParaRPr>
          </a:p>
          <a:p>
            <a:r>
              <a:rPr lang="en-GB" sz="3200" u="sng" dirty="0">
                <a:latin typeface="Tahoma"/>
                <a:ea typeface="Tahoma"/>
                <a:cs typeface="Tahoma"/>
              </a:rPr>
              <a:t>Key Staff</a:t>
            </a:r>
          </a:p>
          <a:p>
            <a:r>
              <a:rPr lang="en-GB" sz="3200" dirty="0">
                <a:latin typeface="Tahoma"/>
                <a:ea typeface="Tahoma"/>
                <a:cs typeface="Tahoma"/>
              </a:rPr>
              <a:t>	SENDCo – Mr D Ramshaw</a:t>
            </a:r>
          </a:p>
          <a:p>
            <a:r>
              <a:rPr lang="en-GB" sz="3200" dirty="0">
                <a:latin typeface="Tahoma"/>
                <a:ea typeface="Tahoma"/>
                <a:cs typeface="Tahoma"/>
              </a:rPr>
              <a:t>	Pastoral Support Officer – Jade Hanratty</a:t>
            </a:r>
          </a:p>
          <a:p>
            <a:r>
              <a:rPr lang="en-GB" sz="3200" dirty="0">
                <a:latin typeface="Tahoma"/>
                <a:ea typeface="Tahoma"/>
                <a:cs typeface="Tahoma"/>
              </a:rPr>
              <a:t>	School Business Manager- Mrs K Oliver</a:t>
            </a:r>
          </a:p>
          <a:p>
            <a:r>
              <a:rPr lang="en-GB" sz="3200" dirty="0">
                <a:latin typeface="Tahoma"/>
                <a:ea typeface="Tahoma"/>
                <a:cs typeface="Tahoma"/>
              </a:rPr>
              <a:t>       Office Administration - Mrs G Robson</a:t>
            </a:r>
          </a:p>
          <a:p>
            <a:endParaRPr lang="en-GB" sz="3200">
              <a:latin typeface="Tahoma" panose="020B0604030504040204" pitchFamily="34" charset="0"/>
              <a:ea typeface="Tahoma" panose="020B0604030504040204" pitchFamily="34" charset="0"/>
              <a:cs typeface="Tahoma" panose="020B0604030504040204" pitchFamily="34" charset="0"/>
            </a:endParaRPr>
          </a:p>
          <a:p>
            <a:endParaRPr lang="en-GB"/>
          </a:p>
        </p:txBody>
      </p:sp>
      <p:sp>
        <p:nvSpPr>
          <p:cNvPr id="3" name="TextBox 2"/>
          <p:cNvSpPr txBox="1"/>
          <p:nvPr/>
        </p:nvSpPr>
        <p:spPr>
          <a:xfrm>
            <a:off x="4998738" y="391839"/>
            <a:ext cx="2205860" cy="707886"/>
          </a:xfrm>
          <a:prstGeom prst="rect">
            <a:avLst/>
          </a:prstGeom>
          <a:noFill/>
        </p:spPr>
        <p:txBody>
          <a:bodyPr wrap="none" rtlCol="0">
            <a:spAutoFit/>
          </a:bodyPr>
          <a:lstStyle/>
          <a:p>
            <a:r>
              <a:rPr lang="en-GB" sz="4000">
                <a:latin typeface="Tahoma" panose="020B0604030504040204" pitchFamily="34" charset="0"/>
                <a:ea typeface="Tahoma" panose="020B0604030504040204" pitchFamily="34" charset="0"/>
                <a:cs typeface="Tahoma" panose="020B0604030504040204" pitchFamily="34" charset="0"/>
              </a:rPr>
              <a:t>Key Staff</a:t>
            </a:r>
          </a:p>
        </p:txBody>
      </p:sp>
    </p:spTree>
    <p:extLst>
      <p:ext uri="{BB962C8B-B14F-4D97-AF65-F5344CB8AC3E}">
        <p14:creationId xmlns:p14="http://schemas.microsoft.com/office/powerpoint/2010/main" val="238703277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4" name="TextBox 3"/>
          <p:cNvSpPr txBox="1"/>
          <p:nvPr/>
        </p:nvSpPr>
        <p:spPr>
          <a:xfrm>
            <a:off x="304800" y="566058"/>
            <a:ext cx="184731" cy="646331"/>
          </a:xfrm>
          <a:prstGeom prst="rect">
            <a:avLst/>
          </a:prstGeom>
          <a:noFill/>
        </p:spPr>
        <p:txBody>
          <a:bodyPr wrap="none" rtlCol="0">
            <a:spAutoFit/>
          </a:bodyPr>
          <a:lstStyle/>
          <a:p>
            <a:endParaRPr lang="en-GB" sz="3600">
              <a:latin typeface="Tahoma" panose="020B0604030504040204" pitchFamily="34" charset="0"/>
              <a:ea typeface="Tahoma" panose="020B0604030504040204" pitchFamily="34" charset="0"/>
              <a:cs typeface="Tahoma" panose="020B0604030504040204" pitchFamily="34" charset="0"/>
            </a:endParaRPr>
          </a:p>
        </p:txBody>
      </p:sp>
      <p:sp>
        <p:nvSpPr>
          <p:cNvPr id="2" name="TextBox 1"/>
          <p:cNvSpPr txBox="1"/>
          <p:nvPr/>
        </p:nvSpPr>
        <p:spPr>
          <a:xfrm>
            <a:off x="3818903" y="566058"/>
            <a:ext cx="4384534" cy="830997"/>
          </a:xfrm>
          <a:prstGeom prst="rect">
            <a:avLst/>
          </a:prstGeom>
          <a:noFill/>
        </p:spPr>
        <p:txBody>
          <a:bodyPr wrap="none" rtlCol="0">
            <a:spAutoFit/>
          </a:bodyPr>
          <a:lstStyle/>
          <a:p>
            <a:r>
              <a:rPr lang="en-GB" sz="4800">
                <a:latin typeface="Tahoma" panose="020B0604030504040204" pitchFamily="34" charset="0"/>
                <a:ea typeface="Tahoma" panose="020B0604030504040204" pitchFamily="34" charset="0"/>
                <a:cs typeface="Tahoma" panose="020B0604030504040204" pitchFamily="34" charset="0"/>
              </a:rPr>
              <a:t>Communication</a:t>
            </a: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423045" y="152668"/>
            <a:ext cx="1561847" cy="1894114"/>
          </a:xfrm>
          <a:prstGeom prst="rect">
            <a:avLst/>
          </a:prstGeom>
        </p:spPr>
      </p:pic>
      <p:sp>
        <p:nvSpPr>
          <p:cNvPr id="6" name="TextBox 5"/>
          <p:cNvSpPr txBox="1"/>
          <p:nvPr/>
        </p:nvSpPr>
        <p:spPr>
          <a:xfrm>
            <a:off x="859837" y="2373086"/>
            <a:ext cx="7629012" cy="3539430"/>
          </a:xfrm>
          <a:prstGeom prst="rect">
            <a:avLst/>
          </a:prstGeom>
          <a:noFill/>
        </p:spPr>
        <p:txBody>
          <a:bodyPr wrap="none" lIns="91440" tIns="45720" rIns="91440" bIns="45720" rtlCol="0" anchor="t">
            <a:spAutoFit/>
          </a:bodyPr>
          <a:lstStyle/>
          <a:p>
            <a:r>
              <a:rPr lang="en-GB" sz="3200">
                <a:latin typeface="Tahoma" panose="020B0604030504040204" pitchFamily="34" charset="0"/>
                <a:ea typeface="Tahoma" panose="020B0604030504040204" pitchFamily="34" charset="0"/>
                <a:cs typeface="Tahoma" panose="020B0604030504040204" pitchFamily="34" charset="0"/>
              </a:rPr>
              <a:t>Regular newsletters : Broadway Bulletin </a:t>
            </a:r>
          </a:p>
          <a:p>
            <a:endParaRPr lang="en-GB" sz="3200">
              <a:latin typeface="Tahoma" panose="020B0604030504040204" pitchFamily="34" charset="0"/>
              <a:ea typeface="Tahoma" panose="020B0604030504040204" pitchFamily="34" charset="0"/>
              <a:cs typeface="Tahoma" panose="020B0604030504040204" pitchFamily="34" charset="0"/>
            </a:endParaRPr>
          </a:p>
          <a:p>
            <a:r>
              <a:rPr lang="en-GB" sz="3200">
                <a:latin typeface="Tahoma" panose="020B0604030504040204" pitchFamily="34" charset="0"/>
                <a:ea typeface="Tahoma" panose="020B0604030504040204" pitchFamily="34" charset="0"/>
                <a:cs typeface="Tahoma" panose="020B0604030504040204" pitchFamily="34" charset="0"/>
              </a:rPr>
              <a:t>Website: broadwayjuniorschool.com</a:t>
            </a:r>
          </a:p>
          <a:p>
            <a:endParaRPr lang="en-GB" sz="3200">
              <a:latin typeface="Tahoma" panose="020B0604030504040204" pitchFamily="34" charset="0"/>
              <a:ea typeface="Tahoma" panose="020B0604030504040204" pitchFamily="34" charset="0"/>
              <a:cs typeface="Tahoma" panose="020B0604030504040204" pitchFamily="34" charset="0"/>
            </a:endParaRPr>
          </a:p>
          <a:p>
            <a:r>
              <a:rPr lang="en-GB" sz="3200">
                <a:latin typeface="Tahoma"/>
                <a:ea typeface="Tahoma"/>
                <a:cs typeface="Tahoma"/>
              </a:rPr>
              <a:t>Email. admin@broadwayjunior.org.uk</a:t>
            </a:r>
          </a:p>
          <a:p>
            <a:endParaRPr lang="en-GB" sz="3200">
              <a:latin typeface="Tahoma" panose="020B0604030504040204" pitchFamily="34" charset="0"/>
              <a:ea typeface="Tahoma" panose="020B0604030504040204" pitchFamily="34" charset="0"/>
              <a:cs typeface="Tahoma" panose="020B0604030504040204" pitchFamily="34" charset="0"/>
            </a:endParaRPr>
          </a:p>
          <a:p>
            <a:r>
              <a:rPr lang="en-GB" sz="3200">
                <a:latin typeface="Tahoma"/>
                <a:ea typeface="Tahoma"/>
                <a:cs typeface="Tahoma"/>
              </a:rPr>
              <a:t>Follow us on Facebook – Coming Soon!</a:t>
            </a:r>
          </a:p>
        </p:txBody>
      </p:sp>
    </p:spTree>
    <p:extLst>
      <p:ext uri="{BB962C8B-B14F-4D97-AF65-F5344CB8AC3E}">
        <p14:creationId xmlns:p14="http://schemas.microsoft.com/office/powerpoint/2010/main" val="346425668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417a061a-9473-47b9-bdcc-d7b438606436">
      <Terms xmlns="http://schemas.microsoft.com/office/infopath/2007/PartnerControls"/>
    </lcf76f155ced4ddcb4097134ff3c332f>
    <TaxCatchAll xmlns="ccd6dc99-e18a-4d58-8ab5-356482776f58"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9B6B57005724CF418D40100186853470" ma:contentTypeVersion="13" ma:contentTypeDescription="Create a new document." ma:contentTypeScope="" ma:versionID="ef332a51fcf1dc36c4a16d419abe2691">
  <xsd:schema xmlns:xsd="http://www.w3.org/2001/XMLSchema" xmlns:xs="http://www.w3.org/2001/XMLSchema" xmlns:p="http://schemas.microsoft.com/office/2006/metadata/properties" xmlns:ns2="417a061a-9473-47b9-bdcc-d7b438606436" xmlns:ns3="ccd6dc99-e18a-4d58-8ab5-356482776f58" targetNamespace="http://schemas.microsoft.com/office/2006/metadata/properties" ma:root="true" ma:fieldsID="363425a2810dc4ad92961a35bbd216c1" ns2:_="" ns3:_="">
    <xsd:import namespace="417a061a-9473-47b9-bdcc-d7b438606436"/>
    <xsd:import namespace="ccd6dc99-e18a-4d58-8ab5-356482776f58"/>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lcf76f155ced4ddcb4097134ff3c332f" minOccurs="0"/>
                <xsd:element ref="ns3:TaxCatchAll" minOccurs="0"/>
                <xsd:element ref="ns2:MediaServiceOCR" minOccurs="0"/>
                <xsd:element ref="ns2:MediaLengthInSeconds"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17a061a-9473-47b9-bdcc-d7b43860643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981dc22d-8ea7-4d2a-97b4-e47708a04d32"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LengthInSeconds" ma:index="18" nillable="true" ma:displayName="MediaLengthInSeconds" ma:hidden="true" ma:internalName="MediaLengthInSeconds" ma:readOnly="true">
      <xsd:simpleType>
        <xsd:restriction base="dms:Unknown"/>
      </xsd:simpleType>
    </xsd:element>
    <xsd:element name="MediaServiceLocation" ma:index="19" nillable="true" ma:displayName="Location" ma:indexed="true" ma:internalName="MediaServiceLocation" ma:readOnly="true">
      <xsd:simpleType>
        <xsd:restriction base="dms:Text"/>
      </xsd:simpleType>
    </xsd:element>
    <xsd:element name="MediaServiceBillingMetadata" ma:index="20"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ccd6dc99-e18a-4d58-8ab5-356482776f58" elementFormDefault="qualified">
    <xsd:import namespace="http://schemas.microsoft.com/office/2006/documentManagement/types"/>
    <xsd:import namespace="http://schemas.microsoft.com/office/infopath/2007/PartnerControls"/>
    <xsd:element name="TaxCatchAll" ma:index="16" nillable="true" ma:displayName="Taxonomy Catch All Column" ma:hidden="true" ma:list="{d0de8072-1541-4551-ac13-ac56de8eceef}" ma:internalName="TaxCatchAll" ma:showField="CatchAllData" ma:web="ccd6dc99-e18a-4d58-8ab5-356482776f5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22BB577-497A-4B82-867F-845C5A461EC4}">
  <ds:schemaRefs>
    <ds:schemaRef ds:uri="417a061a-9473-47b9-bdcc-d7b438606436"/>
    <ds:schemaRef ds:uri="ccd6dc99-e18a-4d58-8ab5-356482776f58"/>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211316FC-15F7-4DD2-B90B-51ADB49ED495}">
  <ds:schemaRefs>
    <ds:schemaRef ds:uri="http://schemas.microsoft.com/sharepoint/v3/contenttype/forms"/>
  </ds:schemaRefs>
</ds:datastoreItem>
</file>

<file path=customXml/itemProps3.xml><?xml version="1.0" encoding="utf-8"?>
<ds:datastoreItem xmlns:ds="http://schemas.openxmlformats.org/officeDocument/2006/customXml" ds:itemID="{EC894B10-48E6-45FA-9032-9A0F04A75F64}">
  <ds:schemaRefs>
    <ds:schemaRef ds:uri="417a061a-9473-47b9-bdcc-d7b438606436"/>
    <ds:schemaRef ds:uri="ccd6dc99-e18a-4d58-8ab5-356482776f58"/>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31</TotalTime>
  <Words>1569</Words>
  <Application>Microsoft Office PowerPoint</Application>
  <PresentationFormat>Widescreen</PresentationFormat>
  <Paragraphs>214</Paragraphs>
  <Slides>26</Slides>
  <Notes>0</Notes>
  <HiddenSlides>0</HiddenSlides>
  <MMClips>0</MMClip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Office Theme</vt:lpstr>
      <vt:lpstr>Meet the Teacher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Mathematics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Meet the Teacher</dc:title>
  <dc:creator>Nicola  Walker</dc:creator>
  <cp:lastModifiedBy>Elise Moss</cp:lastModifiedBy>
  <cp:revision>8</cp:revision>
  <dcterms:created xsi:type="dcterms:W3CDTF">2023-09-06T11:29:56Z</dcterms:created>
  <dcterms:modified xsi:type="dcterms:W3CDTF">2026-09-15T15:03:37Z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0x0101009B6B57005724CF418D40100186853470</vt:lpwstr>
  </property>
  <property fmtid="{D5CDD505-2E9C-101B-9397-08002B2CF9AE}" pid="3" name="MediaServiceImageTags">
    <vt:lpwstr/>
  </property>
</Properties>
</file>