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62" r:id="rId9"/>
    <p:sldId id="264" r:id="rId10"/>
    <p:sldId id="265" r:id="rId11"/>
    <p:sldId id="266" r:id="rId12"/>
    <p:sldId id="267" r:id="rId13"/>
    <p:sldId id="269" r:id="rId14"/>
    <p:sldId id="268" r:id="rId15"/>
    <p:sldId id="283" r:id="rId16"/>
    <p:sldId id="270" r:id="rId17"/>
    <p:sldId id="271" r:id="rId18"/>
    <p:sldId id="273" r:id="rId19"/>
    <p:sldId id="274" r:id="rId20"/>
    <p:sldId id="286" r:id="rId21"/>
    <p:sldId id="287" r:id="rId22"/>
    <p:sldId id="276" r:id="rId23"/>
    <p:sldId id="284" r:id="rId24"/>
    <p:sldId id="281" r:id="rId25"/>
    <p:sldId id="282" r:id="rId26"/>
    <p:sldId id="279" r:id="rId27"/>
    <p:sldId id="27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83" dt="2026-09-09T15:02:19.132"/>
    <p1510:client id="{52CE81B1-7DC4-8ECC-166F-65BCB11B6D20}" v="3" dt="2026-09-08T14:02:50.992"/>
    <p1510:client id="{E1C0122A-0AC2-C61D-EBFD-0154D7800274}" v="212" dt="2026-09-08T15:07:44.4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2" autoAdjust="0"/>
    <p:restoredTop sz="94660"/>
  </p:normalViewPr>
  <p:slideViewPr>
    <p:cSldViewPr snapToGrid="0">
      <p:cViewPr varScale="1">
        <p:scale>
          <a:sx n="72" d="100"/>
          <a:sy n="72" d="100"/>
        </p:scale>
        <p:origin x="67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56279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256805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74697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4321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44DA8BB-72F5-4AC5-8DCE-3E02B6A37944}"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32362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44DA8BB-72F5-4AC5-8DCE-3E02B6A37944}"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800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DA8BB-72F5-4AC5-8DCE-3E02B6A37944}"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36747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004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29155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785705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80373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DA8BB-72F5-4AC5-8DCE-3E02B6A37944}" type="datetimeFigureOut">
              <a:rPr lang="en-GB" smtClean="0"/>
              <a:t>15/09/2026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AC9DE-6922-42B7-8723-92335EDAF137}" type="slidenum">
              <a:rPr lang="en-GB" smtClean="0"/>
              <a:t>‹#›</a:t>
            </a:fld>
            <a:endParaRPr lang="en-GB"/>
          </a:p>
        </p:txBody>
      </p:sp>
    </p:spTree>
    <p:extLst>
      <p:ext uri="{BB962C8B-B14F-4D97-AF65-F5344CB8AC3E}">
        <p14:creationId xmlns:p14="http://schemas.microsoft.com/office/powerpoint/2010/main" val="2766350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trockstars.com/"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purplemash.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youtube.com/watch?v=pmjYmaj8cp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9849"/>
            <a:ext cx="9144000" cy="2387600"/>
          </a:xfrm>
        </p:spPr>
        <p:txBody>
          <a:bodyPr/>
          <a:lstStyle/>
          <a:p>
            <a:r>
              <a:rPr lang="en-GB" dirty="0">
                <a:latin typeface="Tahoma" panose="020B0604030504040204" pitchFamily="34" charset="0"/>
                <a:ea typeface="Tahoma" panose="020B0604030504040204" pitchFamily="34" charset="0"/>
                <a:cs typeface="Tahoma" panose="020B0604030504040204" pitchFamily="34" charset="0"/>
              </a:rPr>
              <a:t>Meet the Teacher </a:t>
            </a:r>
          </a:p>
        </p:txBody>
      </p:sp>
      <p:sp>
        <p:nvSpPr>
          <p:cNvPr id="3" name="Subtitle 2"/>
          <p:cNvSpPr>
            <a:spLocks noGrp="1"/>
          </p:cNvSpPr>
          <p:nvPr>
            <p:ph type="subTitle" idx="1"/>
          </p:nvPr>
        </p:nvSpPr>
        <p:spPr>
          <a:xfrm>
            <a:off x="1524000" y="3695344"/>
            <a:ext cx="9144000" cy="1655762"/>
          </a:xfrm>
        </p:spPr>
        <p:txBody>
          <a:bodyPr vert="horz" lIns="91440" tIns="45720" rIns="91440" bIns="45720" rtlCol="0" anchor="t">
            <a:normAutofit/>
          </a:bodyPr>
          <a:lstStyle/>
          <a:p>
            <a:r>
              <a:rPr lang="en-GB" sz="4400" dirty="0">
                <a:latin typeface="Tahoma"/>
                <a:ea typeface="Tahoma"/>
                <a:cs typeface="Tahoma"/>
              </a:rPr>
              <a:t>Year </a:t>
            </a:r>
            <a:r>
              <a:rPr lang="en-GB" sz="4400" dirty="0">
                <a:solidFill>
                  <a:srgbClr val="000000"/>
                </a:solidFill>
                <a:latin typeface="Tahoma"/>
                <a:ea typeface="Tahoma"/>
                <a:cs typeface="Tahoma"/>
              </a:rPr>
              <a:t>4</a:t>
            </a:r>
            <a:endParaRPr lang="en-GB" sz="4400" dirty="0">
              <a:solidFill>
                <a:srgbClr val="FF0000"/>
              </a:solidFill>
              <a:latin typeface="Tahoma"/>
              <a:ea typeface="Tahoma"/>
              <a:cs typeface="Tahoma"/>
            </a:endParaRPr>
          </a:p>
        </p:txBody>
      </p:sp>
      <p:pic>
        <p:nvPicPr>
          <p:cNvPr id="4" name="Picture 3"/>
          <p:cNvPicPr>
            <a:picLocks noChangeAspect="1"/>
          </p:cNvPicPr>
          <p:nvPr/>
        </p:nvPicPr>
        <p:blipFill>
          <a:blip r:embed="rId2"/>
          <a:stretch>
            <a:fillRect/>
          </a:stretch>
        </p:blipFill>
        <p:spPr>
          <a:xfrm>
            <a:off x="10138634" y="377145"/>
            <a:ext cx="1720575" cy="2065366"/>
          </a:xfrm>
          <a:prstGeom prst="rect">
            <a:avLst/>
          </a:prstGeom>
        </p:spPr>
      </p:pic>
      <p:pic>
        <p:nvPicPr>
          <p:cNvPr id="7" name="Picture 6" descr="A green circle with black text and a heart&#10;&#10;AI-generated content may be incorrect.">
            <a:extLst>
              <a:ext uri="{FF2B5EF4-FFF2-40B4-BE49-F238E27FC236}">
                <a16:creationId xmlns:a16="http://schemas.microsoft.com/office/drawing/2014/main" id="{945D3D94-4A00-FB61-6864-72B5071C5250}"/>
              </a:ext>
            </a:extLst>
          </p:cNvPr>
          <p:cNvPicPr>
            <a:picLocks noChangeAspect="1"/>
          </p:cNvPicPr>
          <p:nvPr/>
        </p:nvPicPr>
        <p:blipFill>
          <a:blip r:embed="rId3"/>
          <a:stretch>
            <a:fillRect/>
          </a:stretch>
        </p:blipFill>
        <p:spPr>
          <a:xfrm>
            <a:off x="4388168" y="5351145"/>
            <a:ext cx="3608705" cy="1144270"/>
          </a:xfrm>
          <a:prstGeom prst="rect">
            <a:avLst/>
          </a:prstGeom>
        </p:spPr>
      </p:pic>
    </p:spTree>
    <p:extLst>
      <p:ext uri="{BB962C8B-B14F-4D97-AF65-F5344CB8AC3E}">
        <p14:creationId xmlns:p14="http://schemas.microsoft.com/office/powerpoint/2010/main" val="340917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116424" y="485192"/>
            <a:ext cx="5598368" cy="4524315"/>
          </a:xfrm>
          <a:prstGeom prst="rect">
            <a:avLst/>
          </a:prstGeom>
          <a:noFill/>
        </p:spPr>
        <p:txBody>
          <a:bodyPr wrap="square" lIns="91440" tIns="45720" rIns="91440" bIns="45720" rtlCol="0" anchor="t">
            <a:spAutoFit/>
          </a:bodyPr>
          <a:lstStyle/>
          <a:p>
            <a:pPr algn="ctr"/>
            <a:r>
              <a:rPr lang="en-GB" sz="4800" dirty="0">
                <a:latin typeface="Tahoma"/>
                <a:ea typeface="Tahoma"/>
                <a:cs typeface="Tahoma"/>
              </a:rPr>
              <a:t>Year </a:t>
            </a:r>
            <a:r>
              <a:rPr lang="en-GB" sz="4800" dirty="0">
                <a:solidFill>
                  <a:srgbClr val="FF0000"/>
                </a:solidFill>
                <a:latin typeface="Tahoma"/>
                <a:ea typeface="Tahoma"/>
                <a:cs typeface="Tahoma"/>
              </a:rPr>
              <a:t>4</a:t>
            </a:r>
            <a:r>
              <a:rPr lang="en-GB" sz="4800" dirty="0">
                <a:latin typeface="Tahoma"/>
                <a:ea typeface="Tahoma"/>
                <a:cs typeface="Tahoma"/>
              </a:rPr>
              <a:t> Staff </a:t>
            </a:r>
          </a:p>
          <a:p>
            <a:pPr algn="ctr"/>
            <a:endParaRPr lang="en-GB" sz="4800" dirty="0">
              <a:latin typeface="Tahoma"/>
              <a:ea typeface="Tahoma"/>
              <a:cs typeface="Tahoma"/>
            </a:endParaRPr>
          </a:p>
          <a:p>
            <a:pPr algn="ctr"/>
            <a:r>
              <a:rPr lang="en-GB" sz="4800" dirty="0">
                <a:latin typeface="Tahoma"/>
                <a:ea typeface="Tahoma"/>
                <a:cs typeface="Tahoma"/>
              </a:rPr>
              <a:t>Mrs Giles</a:t>
            </a:r>
          </a:p>
          <a:p>
            <a:pPr algn="ctr"/>
            <a:r>
              <a:rPr lang="en-GB" sz="4800" dirty="0">
                <a:latin typeface="Tahoma"/>
                <a:ea typeface="Tahoma"/>
                <a:cs typeface="Tahoma"/>
              </a:rPr>
              <a:t>Mr Lindstedt</a:t>
            </a:r>
          </a:p>
          <a:p>
            <a:pPr algn="ctr"/>
            <a:r>
              <a:rPr lang="en-GB" sz="4800" dirty="0">
                <a:latin typeface="Tahoma"/>
                <a:ea typeface="Tahoma"/>
                <a:cs typeface="Tahoma"/>
              </a:rPr>
              <a:t>Miss Henry</a:t>
            </a:r>
          </a:p>
          <a:p>
            <a:pPr algn="ctr"/>
            <a:endParaRPr lang="en-GB" sz="4800" dirty="0">
              <a:latin typeface="Tahoma"/>
              <a:ea typeface="Tahoma"/>
              <a:cs typeface="Tahoma"/>
            </a:endParaRPr>
          </a:p>
        </p:txBody>
      </p:sp>
      <p:pic>
        <p:nvPicPr>
          <p:cNvPr id="5" name="Picture 4"/>
          <p:cNvPicPr>
            <a:picLocks noChangeAspect="1"/>
          </p:cNvPicPr>
          <p:nvPr/>
        </p:nvPicPr>
        <p:blipFill>
          <a:blip r:embed="rId2"/>
          <a:stretch>
            <a:fillRect/>
          </a:stretch>
        </p:blipFill>
        <p:spPr>
          <a:xfrm>
            <a:off x="10138634" y="377145"/>
            <a:ext cx="1720575" cy="2065366"/>
          </a:xfrm>
          <a:prstGeom prst="rect">
            <a:avLst/>
          </a:prstGeom>
        </p:spPr>
      </p:pic>
    </p:spTree>
    <p:extLst>
      <p:ext uri="{BB962C8B-B14F-4D97-AF65-F5344CB8AC3E}">
        <p14:creationId xmlns:p14="http://schemas.microsoft.com/office/powerpoint/2010/main" val="27766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740229" y="762000"/>
            <a:ext cx="10842171" cy="4893647"/>
          </a:xfrm>
          <a:prstGeom prst="rect">
            <a:avLst/>
          </a:prstGeom>
        </p:spPr>
        <p:txBody>
          <a:bodyPr wrap="square">
            <a:spAutoFit/>
          </a:bodyPr>
          <a:lstStyle/>
          <a:p>
            <a:r>
              <a:rPr lang="en-GB" sz="2400" b="1" i="0" dirty="0">
                <a:effectLst/>
                <a:latin typeface="Verdana" panose="020B0604030504040204" pitchFamily="34" charset="0"/>
              </a:rPr>
              <a:t>Values and Vision</a:t>
            </a:r>
            <a:endParaRPr lang="en-GB" sz="2400" b="0" i="0" dirty="0">
              <a:effectLst/>
              <a:latin typeface="Verdana" panose="020B0604030504040204" pitchFamily="34" charset="0"/>
            </a:endParaRPr>
          </a:p>
          <a:p>
            <a:r>
              <a:rPr lang="en-GB" sz="2400" b="0" i="0" dirty="0">
                <a:effectLst/>
                <a:latin typeface="Verdana" panose="020B0604030504040204" pitchFamily="34" charset="0"/>
              </a:rPr>
              <a:t> </a:t>
            </a:r>
          </a:p>
          <a:p>
            <a:r>
              <a:rPr lang="en-GB" sz="2400" b="0" i="0" dirty="0">
                <a:effectLst/>
                <a:latin typeface="Verdana" panose="020B0604030504040204" pitchFamily="34" charset="0"/>
              </a:rPr>
              <a:t>At Broadway, our core values are:</a:t>
            </a:r>
          </a:p>
          <a:p>
            <a:pPr algn="just"/>
            <a:r>
              <a:rPr lang="en-GB" sz="2400" b="0" i="0" dirty="0">
                <a:solidFill>
                  <a:srgbClr val="000000"/>
                </a:solidFill>
                <a:effectLst/>
                <a:latin typeface="Verdana" panose="020B0604030504040204" pitchFamily="34" charset="0"/>
              </a:rPr>
              <a:t> </a:t>
            </a:r>
          </a:p>
          <a:p>
            <a:pPr algn="just"/>
            <a:r>
              <a:rPr lang="en-GB" sz="2400" b="1" i="0" dirty="0">
                <a:solidFill>
                  <a:srgbClr val="70AD47"/>
                </a:solidFill>
                <a:effectLst/>
                <a:latin typeface="century gothic" panose="020B0502020202020204" pitchFamily="34" charset="0"/>
              </a:rPr>
              <a:t>OPPORTUNITY</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to flourish</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ACHIEVEMENT</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life</a:t>
            </a:r>
            <a:endParaRPr lang="en-GB" sz="2400" b="0" i="0" dirty="0">
              <a:solidFill>
                <a:srgbClr val="000000"/>
              </a:solidFill>
              <a:effectLst/>
              <a:latin typeface="Verdana" panose="020B0604030504040204" pitchFamily="34" charset="0"/>
            </a:endParaRPr>
          </a:p>
          <a:p>
            <a:pPr algn="just"/>
            <a:r>
              <a:rPr lang="en-GB" sz="2400" b="1" i="0" dirty="0">
                <a:solidFill>
                  <a:srgbClr val="70AD47"/>
                </a:solidFill>
                <a:effectLst/>
                <a:latin typeface="century gothic" panose="020B0502020202020204" pitchFamily="34" charset="0"/>
              </a:rPr>
              <a:t>WELLBEING</a:t>
            </a:r>
            <a:r>
              <a:rPr lang="en-GB" sz="2400" b="0" i="0" dirty="0">
                <a:solidFill>
                  <a:srgbClr val="000000"/>
                </a:solidFill>
                <a:effectLst/>
                <a:latin typeface="Verdana" panose="020B0604030504040204" pitchFamily="34" charset="0"/>
              </a:rPr>
              <a:t> </a:t>
            </a:r>
            <a:r>
              <a:rPr lang="en-GB" sz="2400" b="0" i="0" dirty="0">
                <a:solidFill>
                  <a:srgbClr val="000000"/>
                </a:solidFill>
                <a:effectLst/>
                <a:latin typeface="lucida calligraphy" panose="03010101010101010101" pitchFamily="66" charset="0"/>
              </a:rPr>
              <a:t>for all.</a:t>
            </a:r>
            <a:endParaRPr lang="en-GB" sz="2400" b="0" i="0" dirty="0">
              <a:solidFill>
                <a:srgbClr val="000000"/>
              </a:solidFill>
              <a:effectLst/>
              <a:latin typeface="Verdana" panose="020B0604030504040204" pitchFamily="34" charset="0"/>
            </a:endParaRPr>
          </a:p>
          <a:p>
            <a:pPr algn="just"/>
            <a:r>
              <a:rPr lang="en-GB" sz="2400" b="0" i="0" dirty="0">
                <a:effectLst/>
                <a:latin typeface="Verdana" panose="020B0604030504040204" pitchFamily="34" charset="0"/>
              </a:rPr>
              <a:t> </a:t>
            </a:r>
          </a:p>
          <a:p>
            <a:r>
              <a:rPr lang="en-GB" sz="2400" b="0" i="0" dirty="0">
                <a:effectLst/>
                <a:latin typeface="Verdana" panose="020B0604030504040204" pitchFamily="34" charset="0"/>
              </a:rPr>
              <a:t>The children are at the very heart of our vision, our aims, our hopes and our expectations. We work hard to give every child a wide range of exciting opportunities and experiences throughout their four years with us, promoting their personal, social and cultural development and helping them to flourish and thrive in a 21st century world.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31647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725506" y="-1563"/>
            <a:ext cx="4075155" cy="10618291"/>
          </a:xfrm>
          <a:prstGeom prst="rect">
            <a:avLst/>
          </a:prstGeom>
          <a:noFill/>
        </p:spPr>
        <p:txBody>
          <a:bodyPr wrap="none" lIns="91440" tIns="45720" rIns="91440" bIns="45720" rtlCol="0" anchor="t">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Uniform</a:t>
            </a:r>
          </a:p>
          <a:p>
            <a:r>
              <a:rPr lang="en-GB" sz="2800" dirty="0">
                <a:latin typeface="Tahoma" panose="020B0604030504040204" pitchFamily="34" charset="0"/>
                <a:ea typeface="Tahoma" panose="020B0604030504040204" pitchFamily="34" charset="0"/>
                <a:cs typeface="Tahoma" panose="020B0604030504040204" pitchFamily="34" charset="0"/>
              </a:rPr>
              <a:t>Attendance</a:t>
            </a:r>
          </a:p>
          <a:p>
            <a:r>
              <a:rPr lang="en-GB" sz="2800" dirty="0">
                <a:latin typeface="Tahoma" panose="020B0604030504040204" pitchFamily="34" charset="0"/>
                <a:ea typeface="Tahoma" panose="020B0604030504040204" pitchFamily="34" charset="0"/>
                <a:cs typeface="Tahoma" panose="020B0604030504040204" pitchFamily="34" charset="0"/>
              </a:rPr>
              <a:t>Behaviour expectations</a:t>
            </a:r>
          </a:p>
          <a:p>
            <a:r>
              <a:rPr lang="en-GB" sz="2800" dirty="0">
                <a:latin typeface="Tahoma" panose="020B0604030504040204" pitchFamily="34" charset="0"/>
                <a:ea typeface="Tahoma" panose="020B0604030504040204" pitchFamily="34" charset="0"/>
                <a:cs typeface="Tahoma" panose="020B0604030504040204" pitchFamily="34" charset="0"/>
              </a:rPr>
              <a:t>Reading</a:t>
            </a:r>
          </a:p>
          <a:p>
            <a:r>
              <a:rPr lang="en-GB" sz="2800" dirty="0">
                <a:latin typeface="Tahoma" panose="020B0604030504040204" pitchFamily="34" charset="0"/>
                <a:ea typeface="Tahoma" panose="020B0604030504040204" pitchFamily="34" charset="0"/>
                <a:cs typeface="Tahoma" panose="020B0604030504040204" pitchFamily="34" charset="0"/>
              </a:rPr>
              <a:t>Mathematics</a:t>
            </a:r>
          </a:p>
          <a:p>
            <a:r>
              <a:rPr lang="en-GB" sz="2800" dirty="0">
                <a:latin typeface="Tahoma" panose="020B0604030504040204" pitchFamily="34" charset="0"/>
                <a:ea typeface="Tahoma" panose="020B0604030504040204" pitchFamily="34" charset="0"/>
                <a:cs typeface="Tahoma" panose="020B0604030504040204" pitchFamily="34" charset="0"/>
              </a:rPr>
              <a:t>Homework</a:t>
            </a:r>
          </a:p>
          <a:p>
            <a:r>
              <a:rPr lang="en-GB" sz="2800" dirty="0">
                <a:latin typeface="Tahoma" panose="020B0604030504040204" pitchFamily="34" charset="0"/>
                <a:ea typeface="Tahoma" panose="020B0604030504040204" pitchFamily="34" charset="0"/>
                <a:cs typeface="Tahoma" panose="020B0604030504040204" pitchFamily="34" charset="0"/>
              </a:rPr>
              <a:t>Curriculum </a:t>
            </a:r>
          </a:p>
          <a:p>
            <a:r>
              <a:rPr lang="en-GB" sz="2800" dirty="0">
                <a:latin typeface="Tahoma" panose="020B0604030504040204" pitchFamily="34" charset="0"/>
                <a:ea typeface="Tahoma" panose="020B0604030504040204" pitchFamily="34" charset="0"/>
                <a:cs typeface="Tahoma" panose="020B0604030504040204" pitchFamily="34" charset="0"/>
              </a:rPr>
              <a:t>Curriculum enrichment</a:t>
            </a:r>
          </a:p>
          <a:p>
            <a:r>
              <a:rPr lang="en-GB" sz="2800" dirty="0">
                <a:latin typeface="Tahoma"/>
                <a:ea typeface="Tahoma"/>
                <a:cs typeface="Tahoma"/>
              </a:rPr>
              <a:t>Careers Curriculum</a:t>
            </a:r>
          </a:p>
          <a:p>
            <a:r>
              <a:rPr lang="en-GB" sz="2800" dirty="0">
                <a:latin typeface="Tahoma"/>
                <a:ea typeface="Tahoma"/>
                <a:cs typeface="Tahoma"/>
              </a:rPr>
              <a:t>RHE Curriculum Updates</a:t>
            </a:r>
          </a:p>
          <a:p>
            <a:r>
              <a:rPr lang="en-GB" sz="2800" dirty="0">
                <a:latin typeface="Tahoma" panose="020B0604030504040204" pitchFamily="34" charset="0"/>
                <a:ea typeface="Tahoma" panose="020B0604030504040204" pitchFamily="34" charset="0"/>
                <a:cs typeface="Tahoma" panose="020B0604030504040204" pitchFamily="34" charset="0"/>
              </a:rPr>
              <a:t>Five Ways to wellbeing</a:t>
            </a:r>
          </a:p>
          <a:p>
            <a:r>
              <a:rPr lang="en-GB" sz="2800" dirty="0">
                <a:latin typeface="Tahoma" panose="020B0604030504040204" pitchFamily="34" charset="0"/>
                <a:ea typeface="Tahoma" panose="020B0604030504040204" pitchFamily="34" charset="0"/>
                <a:cs typeface="Tahoma" panose="020B0604030504040204" pitchFamily="34" charset="0"/>
              </a:rPr>
              <a:t>My Happy Mind</a:t>
            </a:r>
          </a:p>
          <a:p>
            <a:r>
              <a:rPr lang="en-GB" sz="2800" dirty="0">
                <a:latin typeface="Tahoma" panose="020B0604030504040204" pitchFamily="34" charset="0"/>
                <a:ea typeface="Tahoma" panose="020B0604030504040204" pitchFamily="34" charset="0"/>
                <a:cs typeface="Tahoma" panose="020B0604030504040204" pitchFamily="34" charset="0"/>
              </a:rPr>
              <a:t>Important dates</a:t>
            </a:r>
          </a:p>
          <a:p>
            <a:r>
              <a:rPr lang="en-GB" sz="2800" dirty="0">
                <a:latin typeface="Tahoma" panose="020B0604030504040204" pitchFamily="34" charset="0"/>
                <a:ea typeface="Tahoma" panose="020B0604030504040204" pitchFamily="34" charset="0"/>
                <a:cs typeface="Tahoma" panose="020B0604030504040204" pitchFamily="34" charset="0"/>
              </a:rPr>
              <a:t>Fab Marking</a:t>
            </a:r>
          </a:p>
          <a:p>
            <a:r>
              <a:rPr lang="en-GB" sz="2800" dirty="0">
                <a:latin typeface="Tahoma" panose="020B0604030504040204" pitchFamily="34" charset="0"/>
                <a:ea typeface="Tahoma" panose="020B0604030504040204" pitchFamily="34" charset="0"/>
                <a:cs typeface="Tahoma" panose="020B0604030504040204" pitchFamily="34" charset="0"/>
              </a:rPr>
              <a:t>Key Staff</a:t>
            </a:r>
          </a:p>
          <a:p>
            <a:r>
              <a:rPr lang="en-GB" sz="2800" dirty="0">
                <a:latin typeface="Tahoma" panose="020B0604030504040204" pitchFamily="34" charset="0"/>
                <a:ea typeface="Tahoma" panose="020B0604030504040204" pitchFamily="34" charset="0"/>
                <a:cs typeface="Tahoma" panose="020B0604030504040204" pitchFamily="34" charset="0"/>
              </a:rPr>
              <a:t>Communication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91342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20957"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Uniform</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6351" y="138260"/>
            <a:ext cx="1561847" cy="1894114"/>
          </a:xfrm>
          <a:prstGeom prst="rect">
            <a:avLst/>
          </a:prstGeom>
        </p:spPr>
      </p:pic>
      <p:sp>
        <p:nvSpPr>
          <p:cNvPr id="6" name="Rectangle 5"/>
          <p:cNvSpPr/>
          <p:nvPr/>
        </p:nvSpPr>
        <p:spPr>
          <a:xfrm>
            <a:off x="1001485" y="4833179"/>
            <a:ext cx="6096000" cy="400110"/>
          </a:xfrm>
          <a:prstGeom prst="rect">
            <a:avLst/>
          </a:prstGeom>
        </p:spPr>
        <p:txBody>
          <a:bodyPr lIns="91440" tIns="45720" rIns="91440" bIns="45720" anchor="t">
            <a:spAutoFit/>
          </a:bodyPr>
          <a:lstStyle/>
          <a:p>
            <a:pPr algn="just">
              <a:spcAft>
                <a:spcPts val="0"/>
              </a:spcAft>
            </a:pPr>
            <a:endParaRPr lang="en-GB" sz="2000" dirty="0">
              <a:effectLst/>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83936" y="5961960"/>
            <a:ext cx="5131533" cy="646331"/>
          </a:xfrm>
          <a:prstGeom prst="rect">
            <a:avLst/>
          </a:prstGeom>
        </p:spPr>
        <p:txBody>
          <a:bodyPr wrap="none">
            <a:spAutoFit/>
          </a:bodyPr>
          <a:lstStyle/>
          <a:p>
            <a:endParaRPr lang="en-GB" b="1" dirty="0">
              <a:latin typeface="Century Gothic" panose="020B0502020202020204" pitchFamily="34" charset="0"/>
              <a:ea typeface="Times New Roman" panose="02020603050405020304" pitchFamily="18" charset="0"/>
              <a:cs typeface="Times New Roman" panose="02020603050405020304" pitchFamily="18" charset="0"/>
            </a:endParaRPr>
          </a:p>
          <a:p>
            <a:r>
              <a:rPr lang="en-GB" b="1" dirty="0">
                <a:latin typeface="Century Gothic" panose="020B0502020202020204" pitchFamily="34" charset="0"/>
                <a:ea typeface="Times New Roman" panose="02020603050405020304" pitchFamily="18" charset="0"/>
                <a:cs typeface="Times New Roman" panose="02020603050405020304" pitchFamily="18" charset="0"/>
              </a:rPr>
              <a:t>School operates a strict no-jewellery policy</a:t>
            </a:r>
            <a:r>
              <a:rPr lang="en-GB" dirty="0">
                <a:latin typeface="Century Gothic" panose="020B0502020202020204" pitchFamily="34" charset="0"/>
                <a:ea typeface="Times New Roman" panose="02020603050405020304" pitchFamily="18" charset="0"/>
                <a:cs typeface="Times New Roman" panose="02020603050405020304" pitchFamily="18" charset="0"/>
              </a:rPr>
              <a:t>. </a:t>
            </a:r>
            <a:endParaRPr lang="en-GB" dirty="0"/>
          </a:p>
        </p:txBody>
      </p:sp>
      <p:sp>
        <p:nvSpPr>
          <p:cNvPr id="7" name="TextBox 6">
            <a:extLst>
              <a:ext uri="{FF2B5EF4-FFF2-40B4-BE49-F238E27FC236}">
                <a16:creationId xmlns:a16="http://schemas.microsoft.com/office/drawing/2014/main" id="{85ACB079-8D85-BEA8-60BD-5EA764E5A003}"/>
              </a:ext>
            </a:extLst>
          </p:cNvPr>
          <p:cNvSpPr txBox="1"/>
          <p:nvPr/>
        </p:nvSpPr>
        <p:spPr>
          <a:xfrm>
            <a:off x="487680" y="1071880"/>
            <a:ext cx="9956800"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dirty="0">
                <a:solidFill>
                  <a:srgbClr val="000000"/>
                </a:solidFill>
                <a:latin typeface="Arial"/>
                <a:ea typeface="Arial"/>
                <a:cs typeface="Arial"/>
              </a:rPr>
              <a:t>At Broadway, we expect all children to wear school uniform as it promotes a sense of identity and pride in our school and helps all children feel equal. Our uniform is designed to be practical, comfortable, affordable, hard-wearing and easy to wash.</a:t>
            </a:r>
            <a:br>
              <a:rPr lang="en-US" b="0" i="0" dirty="0">
                <a:latin typeface="Arial"/>
                <a:ea typeface="Arial"/>
                <a:cs typeface="Arial"/>
              </a:rPr>
            </a:br>
            <a:endParaRPr lang="en-US" b="0" i="0">
              <a:solidFill>
                <a:srgbClr val="000000"/>
              </a:solidFill>
              <a:latin typeface="Arial"/>
              <a:ea typeface="Arial"/>
              <a:cs typeface="Arial"/>
            </a:endParaRPr>
          </a:p>
          <a:p>
            <a:pPr algn="l"/>
            <a:r>
              <a:rPr lang="en-US" b="1" i="0" dirty="0">
                <a:solidFill>
                  <a:srgbClr val="000000"/>
                </a:solidFill>
                <a:latin typeface="Arial"/>
                <a:ea typeface="Arial"/>
                <a:cs typeface="Arial"/>
              </a:rPr>
              <a:t>Uniform is as follows: </a:t>
            </a:r>
          </a:p>
          <a:p>
            <a:pPr marL="228600" indent="-228600" algn="l">
              <a:buFont typeface=""/>
              <a:buChar char="•"/>
            </a:pPr>
            <a:r>
              <a:rPr lang="en-US" b="0" i="0" dirty="0">
                <a:solidFill>
                  <a:srgbClr val="000000"/>
                </a:solidFill>
                <a:latin typeface="Arial"/>
                <a:ea typeface="Arial"/>
                <a:cs typeface="Arial"/>
              </a:rPr>
              <a:t>Bottle green sweatshirt/cardigan (branded/unbranded) </a:t>
            </a:r>
          </a:p>
          <a:p>
            <a:pPr marL="228600" indent="-228600" algn="l">
              <a:buFont typeface=""/>
              <a:buChar char="•"/>
            </a:pPr>
            <a:r>
              <a:rPr lang="en-US" b="0" i="0" dirty="0">
                <a:solidFill>
                  <a:srgbClr val="000000"/>
                </a:solidFill>
                <a:latin typeface="Arial"/>
                <a:ea typeface="Arial"/>
                <a:cs typeface="Arial"/>
              </a:rPr>
              <a:t>White polo shirt (branded/unbranded) </a:t>
            </a:r>
          </a:p>
          <a:p>
            <a:pPr marL="228600" indent="-228600" algn="l">
              <a:buFont typeface=""/>
              <a:buChar char="•"/>
            </a:pPr>
            <a:r>
              <a:rPr lang="en-US" b="0" i="0" dirty="0">
                <a:solidFill>
                  <a:srgbClr val="000000"/>
                </a:solidFill>
                <a:latin typeface="Arial"/>
                <a:ea typeface="Arial"/>
                <a:cs typeface="Arial"/>
              </a:rPr>
              <a:t>Black flat shoes or trainers (must be all black) </a:t>
            </a:r>
          </a:p>
          <a:p>
            <a:pPr marL="228600" indent="-228600" algn="l">
              <a:buFont typeface=""/>
              <a:buChar char="•"/>
            </a:pPr>
            <a:r>
              <a:rPr lang="en-US" b="0" i="0" dirty="0">
                <a:solidFill>
                  <a:srgbClr val="000000"/>
                </a:solidFill>
                <a:latin typeface="Arial"/>
                <a:ea typeface="Arial"/>
                <a:cs typeface="Arial"/>
              </a:rPr>
              <a:t>Charcoal grey/black school skirt, pinafore or smart tailored school trousers  </a:t>
            </a:r>
          </a:p>
          <a:p>
            <a:pPr algn="l"/>
            <a:r>
              <a:rPr lang="en-US" b="1" i="0" dirty="0">
                <a:solidFill>
                  <a:srgbClr val="000000"/>
                </a:solidFill>
                <a:latin typeface="Arial"/>
                <a:ea typeface="Arial"/>
                <a:cs typeface="Arial"/>
              </a:rPr>
              <a:t>In the Summer: </a:t>
            </a:r>
          </a:p>
          <a:p>
            <a:pPr marL="228600" indent="-228600" algn="l">
              <a:buFont typeface=""/>
              <a:buChar char="•"/>
            </a:pPr>
            <a:r>
              <a:rPr lang="en-US" b="0" i="0" dirty="0">
                <a:solidFill>
                  <a:srgbClr val="000000"/>
                </a:solidFill>
                <a:latin typeface="Arial"/>
                <a:ea typeface="Arial"/>
                <a:cs typeface="Arial"/>
              </a:rPr>
              <a:t>Green and white checked dress </a:t>
            </a:r>
          </a:p>
          <a:p>
            <a:pPr marL="228600" indent="-228600" algn="l">
              <a:buFont typeface=""/>
              <a:buChar char="•"/>
            </a:pPr>
            <a:r>
              <a:rPr lang="en-US" b="0" i="0" dirty="0">
                <a:solidFill>
                  <a:srgbClr val="000000"/>
                </a:solidFill>
                <a:latin typeface="Arial"/>
                <a:ea typeface="Arial"/>
                <a:cs typeface="Arial"/>
              </a:rPr>
              <a:t>Charcoal grey/black school shorts </a:t>
            </a:r>
          </a:p>
          <a:p>
            <a:pPr algn="l"/>
            <a:r>
              <a:rPr lang="en-US" b="1" i="0" dirty="0">
                <a:solidFill>
                  <a:srgbClr val="000000"/>
                </a:solidFill>
                <a:latin typeface="Arial"/>
                <a:ea typeface="Arial"/>
                <a:cs typeface="Arial"/>
              </a:rPr>
              <a:t>PE Uniform: </a:t>
            </a:r>
          </a:p>
          <a:p>
            <a:pPr marL="228600" indent="-228600" algn="l">
              <a:buFont typeface=""/>
              <a:buChar char="•"/>
            </a:pPr>
            <a:r>
              <a:rPr lang="en-US" b="0" i="0" dirty="0">
                <a:solidFill>
                  <a:srgbClr val="000000"/>
                </a:solidFill>
                <a:latin typeface="Arial"/>
                <a:ea typeface="Arial"/>
                <a:cs typeface="Arial"/>
              </a:rPr>
              <a:t>Green sports top (available branded/unbranded) </a:t>
            </a:r>
          </a:p>
          <a:p>
            <a:pPr marL="228600" indent="-228600" algn="l">
              <a:buFont typeface=""/>
              <a:buChar char="•"/>
            </a:pPr>
            <a:r>
              <a:rPr lang="en-US" b="0" i="0" dirty="0">
                <a:solidFill>
                  <a:srgbClr val="000000"/>
                </a:solidFill>
                <a:latin typeface="Arial"/>
                <a:ea typeface="Arial"/>
                <a:cs typeface="Arial"/>
              </a:rPr>
              <a:t>Green quarter zip top (available branded/unbranded) </a:t>
            </a:r>
          </a:p>
          <a:p>
            <a:pPr>
              <a:buFont typeface="Arial"/>
              <a:buChar char="•"/>
            </a:pPr>
            <a:r>
              <a:rPr lang="en-US" dirty="0">
                <a:solidFill>
                  <a:srgbClr val="000000"/>
                </a:solidFill>
                <a:latin typeface="Arial"/>
                <a:ea typeface="Arial"/>
                <a:cs typeface="Arial"/>
              </a:rPr>
              <a:t>   Black joggers/shorts</a:t>
            </a:r>
            <a:endParaRPr lang="en-US" b="0" i="0" dirty="0">
              <a:solidFill>
                <a:srgbClr val="000000"/>
              </a:solidFill>
              <a:latin typeface="Arial"/>
              <a:ea typeface="Arial"/>
              <a:cs typeface="Arial"/>
            </a:endParaRPr>
          </a:p>
          <a:p>
            <a:pPr>
              <a:buFont typeface="Arial"/>
              <a:buChar char="•"/>
            </a:pPr>
            <a:r>
              <a:rPr lang="en-US" dirty="0">
                <a:latin typeface="Arial"/>
                <a:cs typeface="Arial"/>
              </a:rPr>
              <a:t>   Black Trainers </a:t>
            </a:r>
          </a:p>
          <a:p>
            <a:endParaRPr lang="en-US" sz="800" dirty="0">
              <a:latin typeface="Arial"/>
              <a:ea typeface="Tahoma"/>
              <a:cs typeface="Arial"/>
            </a:endParaRPr>
          </a:p>
          <a:p>
            <a:r>
              <a:rPr lang="en-GB" sz="2000" dirty="0">
                <a:latin typeface="Tahoma"/>
                <a:ea typeface="Tahoma"/>
                <a:cs typeface="Tahoma"/>
              </a:rPr>
              <a:t>Children can come to school on their PE day wearing their PE kit</a:t>
            </a:r>
            <a:endParaRPr lang="en-US" sz="2000">
              <a:ea typeface="Calibri"/>
              <a:cs typeface="Calibri"/>
            </a:endParaRPr>
          </a:p>
          <a:p>
            <a:endParaRPr lang="en-US">
              <a:ea typeface="Calibri" panose="020F0502020204030204"/>
              <a:cs typeface="Calibri" panose="020F0502020204030204"/>
            </a:endParaRPr>
          </a:p>
          <a:p>
            <a:pPr algn="ctr"/>
            <a:endParaRPr lang="en-GB">
              <a:ea typeface="Calibri" panose="020F0502020204030204"/>
              <a:cs typeface="Calibri" panose="020F0502020204030204"/>
            </a:endParaRPr>
          </a:p>
        </p:txBody>
      </p:sp>
    </p:spTree>
    <p:extLst>
      <p:ext uri="{BB962C8B-B14F-4D97-AF65-F5344CB8AC3E}">
        <p14:creationId xmlns:p14="http://schemas.microsoft.com/office/powerpoint/2010/main" val="400620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222407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Attendance</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489364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Having a good education will help to give your child the best possible start in life and as you will already be aware, we expect regular and punctual attendance at school. It is recognised that poor school attendance limits educational achievement and the future progress of young people.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Our goal is for all pupils to meet a target of 97 - 100% attendance.</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2400" dirty="0">
                <a:latin typeface="Tahoma" panose="020B0604030504040204" pitchFamily="34" charset="0"/>
                <a:ea typeface="Tahoma" panose="020B0604030504040204" pitchFamily="34" charset="0"/>
                <a:cs typeface="Tahoma" panose="020B0604030504040204" pitchFamily="34" charset="0"/>
              </a:rPr>
              <a:t>You can help us by: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Encouraging your child to attend school punctually.</a:t>
            </a:r>
          </a:p>
          <a:p>
            <a:pPr marL="342900" indent="-342900">
              <a:buFont typeface="Arial" panose="020B0604020202020204" pitchFamily="34" charset="0"/>
              <a:buChar char="•"/>
            </a:pPr>
            <a:r>
              <a:rPr lang="en-GB" sz="2400" dirty="0">
                <a:latin typeface="Tahoma" panose="020B0604030504040204" pitchFamily="34" charset="0"/>
                <a:ea typeface="Tahoma" panose="020B0604030504040204" pitchFamily="34" charset="0"/>
                <a:cs typeface="Tahoma" panose="020B0604030504040204" pitchFamily="34" charset="0"/>
              </a:rPr>
              <a:t>Telephoning on the day of an absence and providing information to explain the absence on your child’s return to school.</a:t>
            </a: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695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46014" y="189678"/>
            <a:ext cx="440133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Behaviour Expectations</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04800" y="1014962"/>
            <a:ext cx="1200150" cy="84963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304800" y="1950105"/>
            <a:ext cx="1200150" cy="852805"/>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303530" y="2888423"/>
            <a:ext cx="1201420" cy="847725"/>
          </a:xfrm>
          <a:prstGeom prst="rect">
            <a:avLst/>
          </a:prstGeom>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303530" y="3861926"/>
            <a:ext cx="1170940" cy="838200"/>
          </a:xfrm>
          <a:prstGeom prst="rect">
            <a:avLst/>
          </a:prstGeom>
        </p:spPr>
      </p:pic>
      <p:pic>
        <p:nvPicPr>
          <p:cNvPr id="10" name="Picture 9"/>
          <p:cNvPicPr/>
          <p:nvPr/>
        </p:nvPicPr>
        <p:blipFill>
          <a:blip r:embed="rId7" cstate="print">
            <a:extLst>
              <a:ext uri="{28A0092B-C50C-407E-A947-70E740481C1C}">
                <a14:useLocalDpi xmlns:a14="http://schemas.microsoft.com/office/drawing/2010/main" val="0"/>
              </a:ext>
            </a:extLst>
          </a:blip>
          <a:stretch>
            <a:fillRect/>
          </a:stretch>
        </p:blipFill>
        <p:spPr>
          <a:xfrm>
            <a:off x="318331" y="4820526"/>
            <a:ext cx="1171575" cy="828675"/>
          </a:xfrm>
          <a:prstGeom prst="rect">
            <a:avLst/>
          </a:prstGeom>
        </p:spPr>
      </p:pic>
      <p:sp>
        <p:nvSpPr>
          <p:cNvPr id="3" name="Rectangle 2"/>
          <p:cNvSpPr/>
          <p:nvPr/>
        </p:nvSpPr>
        <p:spPr>
          <a:xfrm>
            <a:off x="1504950" y="836054"/>
            <a:ext cx="8918095" cy="5909310"/>
          </a:xfrm>
          <a:prstGeom prst="rect">
            <a:avLst/>
          </a:prstGeom>
        </p:spPr>
        <p:txBody>
          <a:bodyPr wrap="square">
            <a:spAutoFit/>
          </a:bodyPr>
          <a:lstStyle/>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At Broadway Junior School we ensure that every member of the school community feels valued and respected, and that each person is treated fairly and well. The school Behaviour Policy is therefore designed to support the way in which all members of the school can work together. It aims to promote an environment where everyone feels happy, safe and secure.</a:t>
            </a:r>
          </a:p>
          <a:p>
            <a:pPr lvl="0" algn="just">
              <a:lnSpc>
                <a:spcPct val="150000"/>
              </a:lnSpc>
              <a:spcAft>
                <a:spcPts val="0"/>
              </a:spcAft>
            </a:pPr>
            <a:r>
              <a:rPr lang="en-GB" dirty="0">
                <a:effectLst/>
                <a:latin typeface="Tahoma" panose="020B0604030504040204" pitchFamily="34" charset="0"/>
                <a:ea typeface="Tahoma" panose="020B0604030504040204" pitchFamily="34" charset="0"/>
                <a:cs typeface="Tahoma" panose="020B0604030504040204" pitchFamily="34" charset="0"/>
              </a:rPr>
              <a:t>Every child has a peg on the behaviour chart and can move </a:t>
            </a:r>
            <a:r>
              <a:rPr lang="en-GB" dirty="0">
                <a:latin typeface="Tahoma" panose="020B0604030504040204" pitchFamily="34" charset="0"/>
                <a:ea typeface="Tahoma" panose="020B0604030504040204" pitchFamily="34" charset="0"/>
                <a:cs typeface="Tahoma" panose="020B0604030504040204" pitchFamily="34" charset="0"/>
              </a:rPr>
              <a:t>up or down depending on their behaviour and attitude.</a:t>
            </a:r>
          </a:p>
          <a:p>
            <a:pPr lvl="0" algn="just">
              <a:lnSpc>
                <a:spcPct val="150000"/>
              </a:lnSpc>
              <a:spcAft>
                <a:spcPts val="0"/>
              </a:spcAft>
            </a:pPr>
            <a:endParaRPr lang="en-GB" dirty="0">
              <a:effectLst/>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are awarded positive points when they demonstrate our School Motto </a:t>
            </a:r>
          </a:p>
          <a:p>
            <a:pPr lvl="0" algn="just">
              <a:lnSpc>
                <a:spcPct val="150000"/>
              </a:lnSpc>
              <a:spcAft>
                <a:spcPts val="0"/>
              </a:spcAft>
            </a:pPr>
            <a:endParaRPr lang="en-GB" dirty="0">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dirty="0">
                <a:latin typeface="Tahoma" panose="020B0604030504040204" pitchFamily="34" charset="0"/>
                <a:ea typeface="Tahoma" panose="020B0604030504040204" pitchFamily="34" charset="0"/>
                <a:cs typeface="Tahoma" panose="020B0604030504040204" pitchFamily="34" charset="0"/>
              </a:rPr>
              <a:t>The children collect these points and will be awarded certificates in our celebration assembly each week: Bronze for 25 positive points, Silver for 50 positive points, Gold for 75 positive points and platinum for 100 positive points. Children who receive a warning may miss some minutes of their outdoor time.</a:t>
            </a:r>
            <a:endParaRPr lang="en-GB" dirty="0">
              <a:effectLst/>
              <a:latin typeface="Tahoma" panose="020B0604030504040204" pitchFamily="34" charset="0"/>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8"/>
          <a:stretch>
            <a:fillRect/>
          </a:stretch>
        </p:blipFill>
        <p:spPr>
          <a:xfrm>
            <a:off x="325792" y="5769601"/>
            <a:ext cx="1156652" cy="811589"/>
          </a:xfrm>
          <a:prstGeom prst="rect">
            <a:avLst/>
          </a:prstGeom>
        </p:spPr>
      </p:pic>
    </p:spTree>
    <p:extLst>
      <p:ext uri="{BB962C8B-B14F-4D97-AF65-F5344CB8AC3E}">
        <p14:creationId xmlns:p14="http://schemas.microsoft.com/office/powerpoint/2010/main" val="419914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435" y="691172"/>
            <a:ext cx="4158944" cy="5906278"/>
          </a:xfrm>
          <a:prstGeom prst="rect">
            <a:avLst/>
          </a:prstGeom>
        </p:spPr>
      </p:pic>
      <p:sp>
        <p:nvSpPr>
          <p:cNvPr id="5" name="TextBox 4"/>
          <p:cNvSpPr txBox="1"/>
          <p:nvPr/>
        </p:nvSpPr>
        <p:spPr>
          <a:xfrm>
            <a:off x="4678569" y="167952"/>
            <a:ext cx="2752677" cy="523220"/>
          </a:xfrm>
          <a:prstGeom prst="rect">
            <a:avLst/>
          </a:prstGeom>
          <a:noFill/>
        </p:spPr>
        <p:txBody>
          <a:bodyPr wrap="non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Our school rules</a:t>
            </a:r>
          </a:p>
        </p:txBody>
      </p:sp>
    </p:spTree>
    <p:extLst>
      <p:ext uri="{BB962C8B-B14F-4D97-AF65-F5344CB8AC3E}">
        <p14:creationId xmlns:p14="http://schemas.microsoft.com/office/powerpoint/2010/main" val="192738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43388" y="2046782"/>
            <a:ext cx="11889590" cy="6524543"/>
          </a:xfrm>
          <a:prstGeom prst="rect">
            <a:avLst/>
          </a:prstGeom>
        </p:spPr>
        <p:txBody>
          <a:bodyPr wrap="square">
            <a:spAutoFit/>
          </a:bodyPr>
          <a:lstStyle/>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At Broadway Junior School, children are encouraged to develop a love for learning through rich, engaging texts and can access a wide range of quality texts in an engaging learning environment. </a:t>
            </a:r>
          </a:p>
          <a:p>
            <a:pPr>
              <a:lnSpc>
                <a:spcPct val="119000"/>
              </a:lnSpc>
              <a:spcAft>
                <a:spcPts val="600"/>
              </a:spcAft>
            </a:pPr>
            <a:endPar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Your children access our wide selection of books which are linked to Accelerated Reader. Children are assessed regularly and they can choose from a variety of books at their reading level.</a:t>
            </a:r>
          </a:p>
          <a:p>
            <a:pPr>
              <a:lnSpc>
                <a:spcPct val="119000"/>
              </a:lnSpc>
              <a:spcAft>
                <a:spcPts val="600"/>
              </a:spcAft>
            </a:pPr>
            <a:endParaRPr lang="en-US" sz="1600" kern="140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In order to reinforce learning, your child will be given a reading record book. </a:t>
            </a:r>
            <a:r>
              <a:rPr lang="en-GB" sz="1600" b="1" dirty="0">
                <a:latin typeface="Tahoma" panose="020B0604030504040204" pitchFamily="34" charset="0"/>
                <a:ea typeface="Tahoma" panose="020B0604030504040204" pitchFamily="34" charset="0"/>
                <a:cs typeface="Tahoma" panose="020B0604030504040204" pitchFamily="34" charset="0"/>
              </a:rPr>
              <a:t>Reading is exceptionally important and it is imperative that children are reading regularly, hopefully for 10 – 15 minutes at least 5 times per week at home. </a:t>
            </a:r>
            <a:r>
              <a:rPr lang="en-GB" sz="1600" dirty="0">
                <a:latin typeface="Tahoma" panose="020B0604030504040204" pitchFamily="34" charset="0"/>
                <a:ea typeface="Tahoma" panose="020B0604030504040204" pitchFamily="34" charset="0"/>
                <a:cs typeface="Tahoma" panose="020B0604030504040204" pitchFamily="34" charset="0"/>
              </a:rPr>
              <a:t>It would be really helpful if you could listen to your child read and record this in their </a:t>
            </a:r>
            <a:r>
              <a:rPr lang="en-GB" sz="1600" b="1" dirty="0">
                <a:latin typeface="Tahoma" panose="020B0604030504040204" pitchFamily="34" charset="0"/>
                <a:ea typeface="Tahoma" panose="020B0604030504040204" pitchFamily="34" charset="0"/>
                <a:cs typeface="Tahoma" panose="020B0604030504040204" pitchFamily="34" charset="0"/>
              </a:rPr>
              <a:t>home reading record</a:t>
            </a:r>
            <a:r>
              <a:rPr lang="en-GB" sz="1600" dirty="0">
                <a:latin typeface="Tahoma" panose="020B0604030504040204" pitchFamily="34" charset="0"/>
                <a:ea typeface="Tahoma" panose="020B0604030504040204" pitchFamily="34" charset="0"/>
                <a:cs typeface="Tahoma" panose="020B0604030504040204" pitchFamily="34" charset="0"/>
              </a:rPr>
              <a:t>. Reading records are to be returned every </a:t>
            </a:r>
            <a:r>
              <a:rPr lang="en-GB" sz="1600" b="1" dirty="0">
                <a:latin typeface="Tahoma" panose="020B0604030504040204" pitchFamily="34" charset="0"/>
                <a:ea typeface="Tahoma" panose="020B0604030504040204" pitchFamily="34" charset="0"/>
                <a:cs typeface="Tahoma" panose="020B0604030504040204" pitchFamily="34" charset="0"/>
              </a:rPr>
              <a:t>Monday </a:t>
            </a:r>
            <a:r>
              <a:rPr lang="en-GB" sz="1600" dirty="0">
                <a:latin typeface="Tahoma" panose="020B0604030504040204" pitchFamily="34" charset="0"/>
                <a:ea typeface="Tahoma" panose="020B0604030504040204" pitchFamily="34" charset="0"/>
                <a:cs typeface="Tahoma" panose="020B0604030504040204" pitchFamily="34" charset="0"/>
              </a:rPr>
              <a:t>morning.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dirty="0">
                <a:latin typeface="Tahoma" panose="020B0604030504040204" pitchFamily="34" charset="0"/>
                <a:ea typeface="Tahoma" panose="020B0604030504040204" pitchFamily="34" charset="0"/>
                <a:cs typeface="Tahoma" panose="020B0604030504040204" pitchFamily="34" charset="0"/>
              </a:rPr>
              <a:t>Children will bring a book home from school, but they are also quite welcome to read any books or magazines they have at home.</a:t>
            </a:r>
            <a:r>
              <a:rPr lang="en-US" sz="1600" kern="1400" dirty="0">
                <a:solidFill>
                  <a:srgbClr val="000000"/>
                </a:solidFill>
                <a:latin typeface="Tahoma" panose="020B0604030504040204" pitchFamily="34" charset="0"/>
                <a:ea typeface="Tahoma" panose="020B0604030504040204" pitchFamily="34" charset="0"/>
                <a:cs typeface="Tahoma" panose="020B0604030504040204" pitchFamily="34" charset="0"/>
              </a:rPr>
              <a:t> Reading with children every day and talking to them about a wide variety of books, helps them to develop a love of books and a varied vocabulary. </a:t>
            </a:r>
          </a:p>
          <a:p>
            <a:pPr>
              <a:lnSpc>
                <a:spcPct val="119000"/>
              </a:lnSpc>
              <a:spcAft>
                <a:spcPts val="600"/>
              </a:spcAft>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r>
              <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rPr>
              <a:t> </a:t>
            </a:r>
          </a:p>
          <a:p>
            <a:pPr lvl="0">
              <a:lnSpc>
                <a:spcPct val="119000"/>
              </a:lnSpc>
              <a:spcAft>
                <a:spcPts val="600"/>
              </a:spcAft>
            </a:pPr>
            <a:endParaRPr lang="en-US"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1100" kern="1400" dirty="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84988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485192" y="566192"/>
            <a:ext cx="11318032" cy="5693866"/>
          </a:xfrm>
          <a:prstGeom prst="rect">
            <a:avLst/>
          </a:prstGeom>
          <a:solidFill>
            <a:schemeClr val="accent6">
              <a:lumMod val="60000"/>
              <a:lumOff val="40000"/>
            </a:schemeClr>
          </a:solidFill>
        </p:spPr>
        <p:txBody>
          <a:bodyPr wrap="square">
            <a:spAutoFit/>
          </a:bodyPr>
          <a:lstStyle/>
          <a:p>
            <a:pPr algn="ctr"/>
            <a:r>
              <a:rPr lang="en-GB" sz="4000" dirty="0">
                <a:latin typeface="Tahoma" panose="020B0604030504040204" pitchFamily="34" charset="0"/>
                <a:ea typeface="Tahoma" panose="020B0604030504040204" pitchFamily="34" charset="0"/>
                <a:cs typeface="Tahoma" panose="020B0604030504040204" pitchFamily="34" charset="0"/>
              </a:rPr>
              <a:t>Things you can do to support your child at home.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at the book first, talking about what you can see happening in the pictures.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Try to predict the story and possible unknown words.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Your child will know how to blend sounds when reading. However, words such as was are a little trickier as sounding them out does not work. The children just need to learn how they look.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Look out for words they already know within longer words </a:t>
            </a:r>
            <a:r>
              <a:rPr lang="en-GB" dirty="0" err="1">
                <a:latin typeface="Tahoma" panose="020B0604030504040204" pitchFamily="34" charset="0"/>
                <a:ea typeface="Tahoma" panose="020B0604030504040204" pitchFamily="34" charset="0"/>
                <a:cs typeface="Tahoma" panose="020B0604030504040204" pitchFamily="34" charset="0"/>
              </a:rPr>
              <a:t>eg</a:t>
            </a:r>
            <a:r>
              <a:rPr lang="en-GB" dirty="0">
                <a:latin typeface="Tahoma" panose="020B0604030504040204" pitchFamily="34" charset="0"/>
                <a:ea typeface="Tahoma" panose="020B0604030504040204" pitchFamily="34" charset="0"/>
                <a:cs typeface="Tahoma" panose="020B0604030504040204" pitchFamily="34" charset="0"/>
              </a:rPr>
              <a:t>: dustbin.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Remind children to think about how speech might be said to encourage them to read with expression.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Punctuation helps your child to read with intonation and brings a book to life.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Question your child about events in the book to check that they have understood what they are reading.</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Encourage your child to refer to words and passages in the text to justify opinions</a:t>
            </a:r>
          </a:p>
          <a:p>
            <a:endParaRPr lang="en-GB"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185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Reading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a:extLst>
              <a:ext uri="{FF2B5EF4-FFF2-40B4-BE49-F238E27FC236}">
                <a16:creationId xmlns:a16="http://schemas.microsoft.com/office/drawing/2014/main" id="{521D60F9-A077-0616-3590-89D03D20854D}"/>
              </a:ext>
            </a:extLst>
          </p:cNvPr>
          <p:cNvPicPr>
            <a:picLocks noChangeAspect="1"/>
          </p:cNvPicPr>
          <p:nvPr/>
        </p:nvPicPr>
        <p:blipFill>
          <a:blip r:embed="rId3"/>
          <a:stretch>
            <a:fillRect/>
          </a:stretch>
        </p:blipFill>
        <p:spPr>
          <a:xfrm>
            <a:off x="487045" y="1716405"/>
            <a:ext cx="1555750" cy="2348230"/>
          </a:xfrm>
          <a:prstGeom prst="rect">
            <a:avLst/>
          </a:prstGeom>
        </p:spPr>
      </p:pic>
      <p:pic>
        <p:nvPicPr>
          <p:cNvPr id="7" name="Picture 6">
            <a:extLst>
              <a:ext uri="{FF2B5EF4-FFF2-40B4-BE49-F238E27FC236}">
                <a16:creationId xmlns:a16="http://schemas.microsoft.com/office/drawing/2014/main" id="{482643A0-4E67-BE9E-E79F-A09EAEA03129}"/>
              </a:ext>
            </a:extLst>
          </p:cNvPr>
          <p:cNvPicPr>
            <a:picLocks noChangeAspect="1"/>
          </p:cNvPicPr>
          <p:nvPr/>
        </p:nvPicPr>
        <p:blipFill>
          <a:blip r:embed="rId4"/>
          <a:stretch>
            <a:fillRect/>
          </a:stretch>
        </p:blipFill>
        <p:spPr>
          <a:xfrm>
            <a:off x="2556827" y="1731327"/>
            <a:ext cx="1652905" cy="2338705"/>
          </a:xfrm>
          <a:prstGeom prst="rect">
            <a:avLst/>
          </a:prstGeom>
        </p:spPr>
      </p:pic>
      <p:pic>
        <p:nvPicPr>
          <p:cNvPr id="8" name="Picture 7">
            <a:extLst>
              <a:ext uri="{FF2B5EF4-FFF2-40B4-BE49-F238E27FC236}">
                <a16:creationId xmlns:a16="http://schemas.microsoft.com/office/drawing/2014/main" id="{1A9F033D-598D-D567-329D-DE97B1D09430}"/>
              </a:ext>
            </a:extLst>
          </p:cNvPr>
          <p:cNvPicPr>
            <a:picLocks noChangeAspect="1"/>
          </p:cNvPicPr>
          <p:nvPr/>
        </p:nvPicPr>
        <p:blipFill>
          <a:blip r:embed="rId5"/>
          <a:stretch>
            <a:fillRect/>
          </a:stretch>
        </p:blipFill>
        <p:spPr>
          <a:xfrm>
            <a:off x="4534853" y="1746250"/>
            <a:ext cx="1557655" cy="2339340"/>
          </a:xfrm>
          <a:prstGeom prst="rect">
            <a:avLst/>
          </a:prstGeom>
        </p:spPr>
      </p:pic>
      <p:pic>
        <p:nvPicPr>
          <p:cNvPr id="9" name="Picture 8">
            <a:extLst>
              <a:ext uri="{FF2B5EF4-FFF2-40B4-BE49-F238E27FC236}">
                <a16:creationId xmlns:a16="http://schemas.microsoft.com/office/drawing/2014/main" id="{CF36FED2-8A96-0CA7-4E70-7BD331CFAF94}"/>
              </a:ext>
            </a:extLst>
          </p:cNvPr>
          <p:cNvPicPr>
            <a:picLocks noChangeAspect="1"/>
          </p:cNvPicPr>
          <p:nvPr/>
        </p:nvPicPr>
        <p:blipFill>
          <a:blip r:embed="rId6"/>
          <a:stretch>
            <a:fillRect/>
          </a:stretch>
        </p:blipFill>
        <p:spPr>
          <a:xfrm>
            <a:off x="6332220" y="1746885"/>
            <a:ext cx="1691640" cy="2338070"/>
          </a:xfrm>
          <a:prstGeom prst="rect">
            <a:avLst/>
          </a:prstGeom>
        </p:spPr>
      </p:pic>
      <p:pic>
        <p:nvPicPr>
          <p:cNvPr id="10" name="Picture 9">
            <a:extLst>
              <a:ext uri="{FF2B5EF4-FFF2-40B4-BE49-F238E27FC236}">
                <a16:creationId xmlns:a16="http://schemas.microsoft.com/office/drawing/2014/main" id="{F2BFD8E6-4362-026B-DFB4-7A2CD6407EA7}"/>
              </a:ext>
            </a:extLst>
          </p:cNvPr>
          <p:cNvPicPr>
            <a:picLocks noChangeAspect="1"/>
          </p:cNvPicPr>
          <p:nvPr/>
        </p:nvPicPr>
        <p:blipFill>
          <a:blip r:embed="rId7"/>
          <a:stretch>
            <a:fillRect/>
          </a:stretch>
        </p:blipFill>
        <p:spPr>
          <a:xfrm>
            <a:off x="8276907" y="1751647"/>
            <a:ext cx="1703705" cy="2328545"/>
          </a:xfrm>
          <a:prstGeom prst="rect">
            <a:avLst/>
          </a:prstGeom>
        </p:spPr>
      </p:pic>
      <p:pic>
        <p:nvPicPr>
          <p:cNvPr id="11" name="Picture 10">
            <a:extLst>
              <a:ext uri="{FF2B5EF4-FFF2-40B4-BE49-F238E27FC236}">
                <a16:creationId xmlns:a16="http://schemas.microsoft.com/office/drawing/2014/main" id="{DF4F80C5-F857-09FD-F5E3-6544D4614565}"/>
              </a:ext>
            </a:extLst>
          </p:cNvPr>
          <p:cNvPicPr>
            <a:picLocks noChangeAspect="1"/>
          </p:cNvPicPr>
          <p:nvPr/>
        </p:nvPicPr>
        <p:blipFill>
          <a:blip r:embed="rId8"/>
          <a:stretch>
            <a:fillRect/>
          </a:stretch>
        </p:blipFill>
        <p:spPr>
          <a:xfrm>
            <a:off x="10345420" y="2259647"/>
            <a:ext cx="1640840" cy="2328545"/>
          </a:xfrm>
          <a:prstGeom prst="rect">
            <a:avLst/>
          </a:prstGeom>
        </p:spPr>
      </p:pic>
    </p:spTree>
    <p:extLst>
      <p:ext uri="{BB962C8B-B14F-4D97-AF65-F5344CB8AC3E}">
        <p14:creationId xmlns:p14="http://schemas.microsoft.com/office/powerpoint/2010/main" val="157660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786604" y="391886"/>
            <a:ext cx="2094548" cy="523220"/>
          </a:xfrm>
          <a:prstGeom prst="rect">
            <a:avLst/>
          </a:prstGeom>
          <a:noFill/>
        </p:spPr>
        <p:txBody>
          <a:bodyPr wrap="none" rtlCol="0">
            <a:spAutoFit/>
          </a:bodyPr>
          <a:lstStyle/>
          <a:p>
            <a:r>
              <a:rPr lang="en-GB" sz="2800" dirty="0">
                <a:latin typeface="Tahoma" panose="020B0604030504040204" pitchFamily="34" charset="0"/>
                <a:ea typeface="Tahoma" panose="020B0604030504040204" pitchFamily="34" charset="0"/>
                <a:cs typeface="Tahoma" panose="020B0604030504040204" pitchFamily="34" charset="0"/>
              </a:rPr>
              <a:t>Handwriting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45499" y="1409214"/>
            <a:ext cx="8709252" cy="4584177"/>
          </a:xfrm>
          <a:prstGeom prst="rect">
            <a:avLst/>
          </a:prstGeom>
        </p:spPr>
      </p:pic>
      <p:pic>
        <p:nvPicPr>
          <p:cNvPr id="5" name="Picture 4"/>
          <p:cNvPicPr>
            <a:picLocks noChangeAspect="1"/>
          </p:cNvPicPr>
          <p:nvPr/>
        </p:nvPicPr>
        <p:blipFill>
          <a:blip r:embed="rId4"/>
          <a:stretch>
            <a:fillRect/>
          </a:stretch>
        </p:blipFill>
        <p:spPr>
          <a:xfrm>
            <a:off x="9214958" y="2424918"/>
            <a:ext cx="2769934" cy="3568473"/>
          </a:xfrm>
          <a:prstGeom prst="rect">
            <a:avLst/>
          </a:prstGeom>
        </p:spPr>
      </p:pic>
    </p:spTree>
    <p:extLst>
      <p:ext uri="{BB962C8B-B14F-4D97-AF65-F5344CB8AC3E}">
        <p14:creationId xmlns:p14="http://schemas.microsoft.com/office/powerpoint/2010/main" val="179365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2262-8D83-0507-F26B-E9AB990AF67E}"/>
              </a:ext>
            </a:extLst>
          </p:cNvPr>
          <p:cNvSpPr>
            <a:spLocks noGrp="1"/>
          </p:cNvSpPr>
          <p:nvPr>
            <p:ph type="title"/>
          </p:nvPr>
        </p:nvSpPr>
        <p:spPr>
          <a:xfrm>
            <a:off x="228600" y="256970"/>
            <a:ext cx="10515600" cy="1325563"/>
          </a:xfrm>
          <a:solidFill>
            <a:schemeClr val="accent6">
              <a:lumMod val="60000"/>
              <a:lumOff val="40000"/>
            </a:schemeClr>
          </a:solidFill>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Mathematics </a:t>
            </a:r>
          </a:p>
        </p:txBody>
      </p:sp>
      <p:sp>
        <p:nvSpPr>
          <p:cNvPr id="3" name="Content Placeholder 2">
            <a:extLst>
              <a:ext uri="{FF2B5EF4-FFF2-40B4-BE49-F238E27FC236}">
                <a16:creationId xmlns:a16="http://schemas.microsoft.com/office/drawing/2014/main" id="{A654DF25-FCE7-C0DC-39C6-75CE67C754D6}"/>
              </a:ext>
            </a:extLst>
          </p:cNvPr>
          <p:cNvSpPr>
            <a:spLocks noGrp="1"/>
          </p:cNvSpPr>
          <p:nvPr>
            <p:ph idx="1"/>
          </p:nvPr>
        </p:nvSpPr>
        <p:spPr>
          <a:xfrm>
            <a:off x="228600" y="1690688"/>
            <a:ext cx="8722895" cy="4351338"/>
          </a:xfrm>
          <a:solidFill>
            <a:schemeClr val="accent6">
              <a:lumMod val="60000"/>
              <a:lumOff val="40000"/>
            </a:schemeClr>
          </a:solidFill>
        </p:spPr>
        <p:txBody>
          <a:bodyPr>
            <a:normAutofit fontScale="92500" lnSpcReduction="20000"/>
          </a:bodyPr>
          <a:lstStyle/>
          <a:p>
            <a:r>
              <a:rPr lang="en-GB" dirty="0">
                <a:latin typeface="Tahoma" panose="020B0604030504040204" pitchFamily="34" charset="0"/>
                <a:ea typeface="Tahoma" panose="020B0604030504040204" pitchFamily="34" charset="0"/>
                <a:cs typeface="Tahoma" panose="020B0604030504040204" pitchFamily="34" charset="0"/>
              </a:rPr>
              <a:t>Fluency in number – can children quickly recall number facts, at speed, with ‘automaticity’?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 3 + 4 = 7 so 30 + 40 = 70 and 300 and 400 = 700 </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E.G:</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2 x 3 = 6 so </a:t>
            </a:r>
          </a:p>
          <a:p>
            <a:pPr marL="0" indent="0">
              <a:buNone/>
            </a:pPr>
            <a:r>
              <a:rPr lang="en-GB" dirty="0">
                <a:latin typeface="Tahoma" panose="020B0604030504040204" pitchFamily="34" charset="0"/>
                <a:ea typeface="Tahoma" panose="020B0604030504040204" pitchFamily="34" charset="0"/>
                <a:cs typeface="Tahoma" panose="020B0604030504040204" pitchFamily="34" charset="0"/>
              </a:rPr>
              <a:t>6 ÷ 3 = 2 </a:t>
            </a:r>
          </a:p>
          <a:p>
            <a:pPr marL="0" indent="0">
              <a:buNone/>
            </a:pPr>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Times Tables – knowing all multiplication facts, by heart, by Year 4 – Multiplication Tables Check (MTC). </a:t>
            </a:r>
          </a:p>
        </p:txBody>
      </p:sp>
      <p:pic>
        <p:nvPicPr>
          <p:cNvPr id="5" name="Picture 4">
            <a:extLst>
              <a:ext uri="{FF2B5EF4-FFF2-40B4-BE49-F238E27FC236}">
                <a16:creationId xmlns:a16="http://schemas.microsoft.com/office/drawing/2014/main" id="{BC6549EC-73B0-5CD7-C2F7-6BF648CCE286}"/>
              </a:ext>
            </a:extLst>
          </p:cNvPr>
          <p:cNvPicPr>
            <a:picLocks noChangeAspect="1"/>
          </p:cNvPicPr>
          <p:nvPr/>
        </p:nvPicPr>
        <p:blipFill>
          <a:blip r:embed="rId2"/>
          <a:stretch>
            <a:fillRect/>
          </a:stretch>
        </p:blipFill>
        <p:spPr>
          <a:xfrm>
            <a:off x="9227188" y="4735909"/>
            <a:ext cx="2560992" cy="1713468"/>
          </a:xfrm>
          <a:prstGeom prst="rect">
            <a:avLst/>
          </a:prstGeom>
        </p:spPr>
      </p:pic>
      <p:pic>
        <p:nvPicPr>
          <p:cNvPr id="1026" name="Picture 2" descr="Rainbow Multiplication Square">
            <a:extLst>
              <a:ext uri="{FF2B5EF4-FFF2-40B4-BE49-F238E27FC236}">
                <a16:creationId xmlns:a16="http://schemas.microsoft.com/office/drawing/2014/main" id="{B8D78EAC-2B99-8154-BBA4-C56B91A644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51495" y="735882"/>
            <a:ext cx="3112378" cy="340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3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184734"/>
            <a:ext cx="2125903"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Homework</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97165" y="624857"/>
            <a:ext cx="10025880" cy="7187609"/>
          </a:xfrm>
          <a:prstGeom prst="rect">
            <a:avLst/>
          </a:prstGeom>
        </p:spPr>
        <p:txBody>
          <a:bodyPr wrap="square" lIns="91440" tIns="45720" rIns="91440" bIns="45720" anchor="t">
            <a:spAutoFit/>
          </a:bodyPr>
          <a:lstStyle/>
          <a:p>
            <a:pPr>
              <a:lnSpc>
                <a:spcPct val="119000"/>
              </a:lnSpc>
              <a:spcAft>
                <a:spcPts val="600"/>
              </a:spcAft>
            </a:pPr>
            <a:r>
              <a:rPr lang="en-GB" sz="2800" kern="1400" dirty="0">
                <a:solidFill>
                  <a:srgbClr val="000000"/>
                </a:solidFill>
                <a:latin typeface="Tahoma" panose="020B0604030504040204" pitchFamily="34" charset="0"/>
                <a:ea typeface="Tahoma" panose="020B0604030504040204" pitchFamily="34" charset="0"/>
                <a:cs typeface="Tahoma" panose="020B0604030504040204" pitchFamily="34" charset="0"/>
              </a:rPr>
              <a:t>Children will receive homework each Monday to be returned the following Monday. Homework may be set using an online platform </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Spellings</a:t>
            </a: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a:ea typeface="Tahoma"/>
                <a:cs typeface="Tahoma"/>
              </a:rPr>
              <a:t>Letter Join</a:t>
            </a:r>
            <a:endParaRPr lang="en-US" dirty="0"/>
          </a:p>
          <a:p>
            <a:pPr>
              <a:lnSpc>
                <a:spcPct val="119000"/>
              </a:lnSpc>
              <a:spcAft>
                <a:spcPts val="600"/>
              </a:spcAft>
            </a:pPr>
            <a:endParaRPr lang="en-US" sz="2000" kern="1400" dirty="0">
              <a:solidFill>
                <a:srgbClr val="000000"/>
              </a:solidFill>
              <a:latin typeface="Tahoma"/>
              <a:ea typeface="Tahoma"/>
              <a:cs typeface="Tahoma"/>
            </a:endParaRPr>
          </a:p>
          <a:p>
            <a:pPr>
              <a:lnSpc>
                <a:spcPct val="119000"/>
              </a:lnSpc>
              <a:spcAft>
                <a:spcPts val="600"/>
              </a:spcAft>
            </a:pPr>
            <a:r>
              <a:rPr lang="en-US" sz="2000" kern="1400" dirty="0">
                <a:solidFill>
                  <a:srgbClr val="000000"/>
                </a:solidFill>
                <a:latin typeface="Tahoma"/>
                <a:ea typeface="Tahoma"/>
                <a:cs typeface="Tahoma"/>
              </a:rPr>
              <a:t>Accelerated Reader</a:t>
            </a: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TTRS - </a:t>
            </a: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hlinkClick r:id="rId3"/>
              </a:rPr>
              <a:t>https://ttrockstars.com/</a:t>
            </a: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rPr>
              <a:t>Purple mash - </a:t>
            </a:r>
            <a:r>
              <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hlinkClick r:id="rId4"/>
              </a:rPr>
              <a:t>https://www.purplemash.com/</a:t>
            </a:r>
            <a:endParaRPr lang="en-US" sz="20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800" kern="14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2800" kern="1400" dirty="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832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16" name="Rectangle 15"/>
          <p:cNvSpPr/>
          <p:nvPr/>
        </p:nvSpPr>
        <p:spPr>
          <a:xfrm>
            <a:off x="6487251" y="220310"/>
            <a:ext cx="2137124" cy="584775"/>
          </a:xfrm>
          <a:prstGeom prst="rect">
            <a:avLst/>
          </a:prstGeom>
        </p:spPr>
        <p:txBody>
          <a:bodyPr wrap="none">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a:t>
            </a:r>
          </a:p>
        </p:txBody>
      </p:sp>
      <p:pic>
        <p:nvPicPr>
          <p:cNvPr id="2" name="Picture 1">
            <a:extLst>
              <a:ext uri="{FF2B5EF4-FFF2-40B4-BE49-F238E27FC236}">
                <a16:creationId xmlns:a16="http://schemas.microsoft.com/office/drawing/2014/main" id="{2435F2D9-499D-BDF1-7301-92BADF847560}"/>
              </a:ext>
            </a:extLst>
          </p:cNvPr>
          <p:cNvPicPr>
            <a:picLocks noChangeAspect="1"/>
          </p:cNvPicPr>
          <p:nvPr/>
        </p:nvPicPr>
        <p:blipFill>
          <a:blip r:embed="rId3"/>
          <a:stretch>
            <a:fillRect/>
          </a:stretch>
        </p:blipFill>
        <p:spPr>
          <a:xfrm>
            <a:off x="1463622" y="508000"/>
            <a:ext cx="4357475" cy="5831840"/>
          </a:xfrm>
          <a:prstGeom prst="rect">
            <a:avLst/>
          </a:prstGeom>
        </p:spPr>
      </p:pic>
    </p:spTree>
    <p:extLst>
      <p:ext uri="{BB962C8B-B14F-4D97-AF65-F5344CB8AC3E}">
        <p14:creationId xmlns:p14="http://schemas.microsoft.com/office/powerpoint/2010/main" val="3407117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86082" y="566058"/>
            <a:ext cx="4427815"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 enrichment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AF8329D3-F25F-367F-CDB7-526BD0470EE0}"/>
              </a:ext>
            </a:extLst>
          </p:cNvPr>
          <p:cNvSpPr txBox="1"/>
          <p:nvPr/>
        </p:nvSpPr>
        <p:spPr>
          <a:xfrm>
            <a:off x="836083" y="1459230"/>
            <a:ext cx="41969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ea typeface="Calibri"/>
                <a:cs typeface="Calibri"/>
              </a:rPr>
              <a:t>Hancock Museum</a:t>
            </a:r>
            <a:endParaRPr lang="en-GB" sz="3200">
              <a:ea typeface="Calibri"/>
              <a:cs typeface="Calibri"/>
            </a:endParaRPr>
          </a:p>
        </p:txBody>
      </p:sp>
      <p:pic>
        <p:nvPicPr>
          <p:cNvPr id="7" name="Picture 6" descr="GREAT NORTH MUSEUM: HANCOCK - All You SHOULD Know Before You Go (w/ 2026  Reviews)">
            <a:extLst>
              <a:ext uri="{FF2B5EF4-FFF2-40B4-BE49-F238E27FC236}">
                <a16:creationId xmlns:a16="http://schemas.microsoft.com/office/drawing/2014/main" id="{93A89343-1A0E-53FF-69E6-1DE411F5311E}"/>
              </a:ext>
            </a:extLst>
          </p:cNvPr>
          <p:cNvPicPr>
            <a:picLocks noChangeAspect="1"/>
          </p:cNvPicPr>
          <p:nvPr/>
        </p:nvPicPr>
        <p:blipFill>
          <a:blip r:embed="rId3"/>
          <a:stretch>
            <a:fillRect/>
          </a:stretch>
        </p:blipFill>
        <p:spPr>
          <a:xfrm>
            <a:off x="4003622" y="1432560"/>
            <a:ext cx="2051155" cy="2743200"/>
          </a:xfrm>
          <a:prstGeom prst="rect">
            <a:avLst/>
          </a:prstGeom>
        </p:spPr>
      </p:pic>
      <p:sp>
        <p:nvSpPr>
          <p:cNvPr id="8" name="TextBox 7">
            <a:extLst>
              <a:ext uri="{FF2B5EF4-FFF2-40B4-BE49-F238E27FC236}">
                <a16:creationId xmlns:a16="http://schemas.microsoft.com/office/drawing/2014/main" id="{C6C03E52-086F-14B9-2581-325544F9D080}"/>
              </a:ext>
            </a:extLst>
          </p:cNvPr>
          <p:cNvSpPr txBox="1"/>
          <p:nvPr/>
        </p:nvSpPr>
        <p:spPr>
          <a:xfrm>
            <a:off x="6800002" y="1692910"/>
            <a:ext cx="41969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ea typeface="Calibri"/>
                <a:cs typeface="Calibri"/>
              </a:rPr>
              <a:t>Harvest Festival</a:t>
            </a:r>
            <a:endParaRPr lang="en-US" dirty="0"/>
          </a:p>
        </p:txBody>
      </p:sp>
      <p:pic>
        <p:nvPicPr>
          <p:cNvPr id="9" name="Picture 8" descr="Harvest Festival: Are you doing anything to celebrate? - BBC Newsround">
            <a:extLst>
              <a:ext uri="{FF2B5EF4-FFF2-40B4-BE49-F238E27FC236}">
                <a16:creationId xmlns:a16="http://schemas.microsoft.com/office/drawing/2014/main" id="{689EC1D8-5E9E-E990-B377-B079BB395AA8}"/>
              </a:ext>
            </a:extLst>
          </p:cNvPr>
          <p:cNvPicPr>
            <a:picLocks noChangeAspect="1"/>
          </p:cNvPicPr>
          <p:nvPr/>
        </p:nvPicPr>
        <p:blipFill>
          <a:blip r:embed="rId4"/>
          <a:stretch>
            <a:fillRect/>
          </a:stretch>
        </p:blipFill>
        <p:spPr>
          <a:xfrm>
            <a:off x="7736840" y="2275840"/>
            <a:ext cx="3261360" cy="2123440"/>
          </a:xfrm>
          <a:prstGeom prst="rect">
            <a:avLst/>
          </a:prstGeom>
        </p:spPr>
      </p:pic>
      <p:sp>
        <p:nvSpPr>
          <p:cNvPr id="10" name="TextBox 9">
            <a:extLst>
              <a:ext uri="{FF2B5EF4-FFF2-40B4-BE49-F238E27FC236}">
                <a16:creationId xmlns:a16="http://schemas.microsoft.com/office/drawing/2014/main" id="{748314D5-3D54-72C1-63C9-06B3A46DB398}"/>
              </a:ext>
            </a:extLst>
          </p:cNvPr>
          <p:cNvSpPr txBox="1"/>
          <p:nvPr/>
        </p:nvSpPr>
        <p:spPr>
          <a:xfrm>
            <a:off x="701040" y="5471160"/>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Calibri"/>
              </a:rPr>
              <a:t>Prayer Space – The Christmas Story</a:t>
            </a:r>
            <a:endParaRPr lang="en-GB" sz="3200">
              <a:ea typeface="Calibri"/>
              <a:cs typeface="Calibri"/>
            </a:endParaRPr>
          </a:p>
          <a:p>
            <a:pPr algn="ctr"/>
            <a:endParaRPr lang="en-GB"/>
          </a:p>
        </p:txBody>
      </p:sp>
      <p:pic>
        <p:nvPicPr>
          <p:cNvPr id="11" name="Picture 10" descr="Christmas Story Vector Art, Icons, and Graphics for Free Download">
            <a:extLst>
              <a:ext uri="{FF2B5EF4-FFF2-40B4-BE49-F238E27FC236}">
                <a16:creationId xmlns:a16="http://schemas.microsoft.com/office/drawing/2014/main" id="{D3B6236D-96AB-6479-65F3-784A9F31C287}"/>
              </a:ext>
            </a:extLst>
          </p:cNvPr>
          <p:cNvPicPr>
            <a:picLocks noChangeAspect="1"/>
          </p:cNvPicPr>
          <p:nvPr/>
        </p:nvPicPr>
        <p:blipFill>
          <a:blip r:embed="rId5"/>
          <a:stretch>
            <a:fillRect/>
          </a:stretch>
        </p:blipFill>
        <p:spPr>
          <a:xfrm>
            <a:off x="635000" y="2988628"/>
            <a:ext cx="2540000" cy="2374265"/>
          </a:xfrm>
          <a:prstGeom prst="rect">
            <a:avLst/>
          </a:prstGeom>
        </p:spPr>
      </p:pic>
      <p:sp>
        <p:nvSpPr>
          <p:cNvPr id="12" name="TextBox 11">
            <a:extLst>
              <a:ext uri="{FF2B5EF4-FFF2-40B4-BE49-F238E27FC236}">
                <a16:creationId xmlns:a16="http://schemas.microsoft.com/office/drawing/2014/main" id="{18CA4287-6084-D290-80A6-30A504522792}"/>
              </a:ext>
            </a:extLst>
          </p:cNvPr>
          <p:cNvSpPr txBox="1"/>
          <p:nvPr/>
        </p:nvSpPr>
        <p:spPr>
          <a:xfrm>
            <a:off x="8077200" y="4404360"/>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solidFill>
                  <a:srgbClr val="000000"/>
                </a:solidFill>
                <a:latin typeface="Calibri"/>
              </a:rPr>
              <a:t>Careers Curriculum</a:t>
            </a:r>
            <a:endParaRPr lang="en-US" dirty="0"/>
          </a:p>
          <a:p>
            <a:pPr algn="ctr"/>
            <a:endParaRPr lang="en-GB"/>
          </a:p>
        </p:txBody>
      </p:sp>
      <p:pic>
        <p:nvPicPr>
          <p:cNvPr id="13" name="Picture 12" descr="careers-clipart-career-person-1 - St Cyprian's Greek Orthodox Primary  Academy">
            <a:extLst>
              <a:ext uri="{FF2B5EF4-FFF2-40B4-BE49-F238E27FC236}">
                <a16:creationId xmlns:a16="http://schemas.microsoft.com/office/drawing/2014/main" id="{9A53B6B9-2D87-F7A6-39A4-E493D407A55F}"/>
              </a:ext>
            </a:extLst>
          </p:cNvPr>
          <p:cNvPicPr>
            <a:picLocks noChangeAspect="1"/>
          </p:cNvPicPr>
          <p:nvPr/>
        </p:nvPicPr>
        <p:blipFill>
          <a:blip r:embed="rId6"/>
          <a:stretch>
            <a:fillRect/>
          </a:stretch>
        </p:blipFill>
        <p:spPr>
          <a:xfrm>
            <a:off x="8463280" y="4912995"/>
            <a:ext cx="2743200" cy="1543050"/>
          </a:xfrm>
          <a:prstGeom prst="rect">
            <a:avLst/>
          </a:prstGeom>
        </p:spPr>
      </p:pic>
    </p:spTree>
    <p:extLst>
      <p:ext uri="{BB962C8B-B14F-4D97-AF65-F5344CB8AC3E}">
        <p14:creationId xmlns:p14="http://schemas.microsoft.com/office/powerpoint/2010/main" val="413158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BDD4FC57-22FD-4EC3-CCBD-4D00170CBA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FBD98B-3CF9-7760-5E43-194D31F23F0A}"/>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743794D-291C-B3E9-7AED-06C3B4FC42C5}"/>
              </a:ext>
            </a:extLst>
          </p:cNvPr>
          <p:cNvSpPr txBox="1"/>
          <p:nvPr/>
        </p:nvSpPr>
        <p:spPr>
          <a:xfrm>
            <a:off x="4311202" y="413658"/>
            <a:ext cx="3763787" cy="3724096"/>
          </a:xfrm>
          <a:prstGeom prst="rect">
            <a:avLst/>
          </a:prstGeom>
          <a:noFill/>
        </p:spPr>
        <p:txBody>
          <a:bodyPr wrap="none" lIns="91440" tIns="45720" rIns="91440" bIns="45720" rtlCol="0" anchor="t">
            <a:spAutoFit/>
          </a:bodyPr>
          <a:lstStyle/>
          <a:p>
            <a:r>
              <a:rPr lang="en-GB" sz="3200" dirty="0">
                <a:latin typeface="Tahoma"/>
                <a:ea typeface="Tahoma"/>
                <a:cs typeface="Tahoma"/>
              </a:rPr>
              <a:t>Careers Curriculum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909884F1-D543-2031-A717-6D83C36B7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a:extLst>
              <a:ext uri="{FF2B5EF4-FFF2-40B4-BE49-F238E27FC236}">
                <a16:creationId xmlns:a16="http://schemas.microsoft.com/office/drawing/2014/main" id="{648E46C9-28A4-2EC9-71FC-86D7EB6E2A18}"/>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48CE3AA-2F65-7929-C61D-DDC39E1F9CD6}"/>
              </a:ext>
            </a:extLst>
          </p:cNvPr>
          <p:cNvPicPr>
            <a:picLocks noChangeAspect="1"/>
          </p:cNvPicPr>
          <p:nvPr/>
        </p:nvPicPr>
        <p:blipFill>
          <a:blip r:embed="rId3"/>
          <a:stretch>
            <a:fillRect/>
          </a:stretch>
        </p:blipFill>
        <p:spPr>
          <a:xfrm>
            <a:off x="203200" y="1207494"/>
            <a:ext cx="10109200" cy="836212"/>
          </a:xfrm>
          <a:prstGeom prst="rect">
            <a:avLst/>
          </a:prstGeom>
        </p:spPr>
      </p:pic>
      <p:pic>
        <p:nvPicPr>
          <p:cNvPr id="9" name="Picture 8">
            <a:extLst>
              <a:ext uri="{FF2B5EF4-FFF2-40B4-BE49-F238E27FC236}">
                <a16:creationId xmlns:a16="http://schemas.microsoft.com/office/drawing/2014/main" id="{0957F3B7-841F-58A2-7D27-01CEC0A30CBC}"/>
              </a:ext>
            </a:extLst>
          </p:cNvPr>
          <p:cNvPicPr>
            <a:picLocks noChangeAspect="1"/>
          </p:cNvPicPr>
          <p:nvPr/>
        </p:nvPicPr>
        <p:blipFill>
          <a:blip r:embed="rId4"/>
          <a:srcRect l="-750" t="-663333" r="750" b="660000"/>
          <a:stretch>
            <a:fillRect/>
          </a:stretch>
        </p:blipFill>
        <p:spPr>
          <a:xfrm>
            <a:off x="0" y="3273213"/>
            <a:ext cx="12192000" cy="321959"/>
          </a:xfrm>
          <a:prstGeom prst="rect">
            <a:avLst/>
          </a:prstGeom>
        </p:spPr>
      </p:pic>
      <p:sp>
        <p:nvSpPr>
          <p:cNvPr id="12" name="TextBox 11">
            <a:extLst>
              <a:ext uri="{FF2B5EF4-FFF2-40B4-BE49-F238E27FC236}">
                <a16:creationId xmlns:a16="http://schemas.microsoft.com/office/drawing/2014/main" id="{12C57A3A-9522-ECC9-7C82-DF7282F607A4}"/>
              </a:ext>
            </a:extLst>
          </p:cNvPr>
          <p:cNvSpPr txBox="1"/>
          <p:nvPr/>
        </p:nvSpPr>
        <p:spPr>
          <a:xfrm>
            <a:off x="304800" y="4973320"/>
            <a:ext cx="11785600" cy="1518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GB" sz="2400" i="1" kern="1200" dirty="0">
                <a:solidFill>
                  <a:srgbClr val="0B634A"/>
                </a:solidFill>
                <a:latin typeface="Aptos"/>
                <a:ea typeface="+mn-ea"/>
                <a:cs typeface="+mn-cs"/>
              </a:rPr>
              <a:t>Every child deserves to see a future they can believe in — and know how to work towards it.</a:t>
            </a:r>
            <a:endParaRPr lang="en-GB" sz="2400" i="1" kern="1200" dirty="0">
              <a:solidFill>
                <a:srgbClr val="0B634A"/>
              </a:solidFill>
              <a:latin typeface="Aptos"/>
            </a:endParaRPr>
          </a:p>
          <a:p>
            <a:pPr algn="ctr"/>
            <a:endParaRPr lang="en-GB" sz="4400" dirty="0">
              <a:ea typeface="Calibri"/>
              <a:cs typeface="Calibri"/>
            </a:endParaRPr>
          </a:p>
        </p:txBody>
      </p:sp>
      <p:pic>
        <p:nvPicPr>
          <p:cNvPr id="13" name="Picture 12">
            <a:extLst>
              <a:ext uri="{FF2B5EF4-FFF2-40B4-BE49-F238E27FC236}">
                <a16:creationId xmlns:a16="http://schemas.microsoft.com/office/drawing/2014/main" id="{4108A1AF-1224-68CD-7C5E-111A09D2B311}"/>
              </a:ext>
            </a:extLst>
          </p:cNvPr>
          <p:cNvPicPr>
            <a:picLocks noChangeAspect="1"/>
          </p:cNvPicPr>
          <p:nvPr/>
        </p:nvPicPr>
        <p:blipFill>
          <a:blip r:embed="rId5"/>
          <a:stretch>
            <a:fillRect/>
          </a:stretch>
        </p:blipFill>
        <p:spPr>
          <a:xfrm>
            <a:off x="329882" y="2136775"/>
            <a:ext cx="3465195" cy="2828290"/>
          </a:xfrm>
          <a:prstGeom prst="rect">
            <a:avLst/>
          </a:prstGeom>
        </p:spPr>
      </p:pic>
      <p:pic>
        <p:nvPicPr>
          <p:cNvPr id="14" name="Picture 13">
            <a:extLst>
              <a:ext uri="{FF2B5EF4-FFF2-40B4-BE49-F238E27FC236}">
                <a16:creationId xmlns:a16="http://schemas.microsoft.com/office/drawing/2014/main" id="{F41AAEF6-8E61-8929-94DA-75ADF54E04BD}"/>
              </a:ext>
            </a:extLst>
          </p:cNvPr>
          <p:cNvPicPr>
            <a:picLocks noChangeAspect="1"/>
          </p:cNvPicPr>
          <p:nvPr/>
        </p:nvPicPr>
        <p:blipFill>
          <a:blip r:embed="rId6"/>
          <a:stretch>
            <a:fillRect/>
          </a:stretch>
        </p:blipFill>
        <p:spPr>
          <a:xfrm>
            <a:off x="491490" y="2275522"/>
            <a:ext cx="3141980" cy="508635"/>
          </a:xfrm>
          <a:prstGeom prst="rect">
            <a:avLst/>
          </a:prstGeom>
        </p:spPr>
      </p:pic>
      <p:sp>
        <p:nvSpPr>
          <p:cNvPr id="15" name="TextBox 14">
            <a:extLst>
              <a:ext uri="{FF2B5EF4-FFF2-40B4-BE49-F238E27FC236}">
                <a16:creationId xmlns:a16="http://schemas.microsoft.com/office/drawing/2014/main" id="{F638510D-2192-6431-C94A-B3D4A6CD60CB}"/>
              </a:ext>
            </a:extLst>
          </p:cNvPr>
          <p:cNvSpPr txBox="1"/>
          <p:nvPr/>
        </p:nvSpPr>
        <p:spPr>
          <a:xfrm>
            <a:off x="487680" y="3053080"/>
            <a:ext cx="3149600" cy="1715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250" kern="1200">
                <a:solidFill>
                  <a:srgbClr val="182B25"/>
                </a:solidFill>
                <a:latin typeface="Aptos"/>
                <a:ea typeface="+mn-ea"/>
                <a:cs typeface="+mn-cs"/>
              </a:rPr>
              <a:t>Broadens children’s horizons and raises aspirations</a:t>
            </a:r>
          </a:p>
          <a:p>
            <a:pPr marL="0" algn="l" rtl="0"/>
            <a:r>
              <a:rPr lang="en-GB" sz="1250" kern="1200">
                <a:solidFill>
                  <a:srgbClr val="182B25"/>
                </a:solidFill>
                <a:latin typeface="Aptos"/>
                <a:ea typeface="+mn-ea"/>
                <a:cs typeface="+mn-cs"/>
              </a:rPr>
              <a:t>• Challenges stereotypes about jobs and who can do them</a:t>
            </a:r>
          </a:p>
          <a:p>
            <a:pPr marL="0" algn="l" rtl="0"/>
            <a:r>
              <a:rPr lang="en-GB" sz="1250" kern="1200">
                <a:solidFill>
                  <a:srgbClr val="182B25"/>
                </a:solidFill>
                <a:latin typeface="Aptos"/>
                <a:ea typeface="+mn-ea"/>
                <a:cs typeface="+mn-cs"/>
              </a:rPr>
              <a:t>• Helps children connect learning in school with real life</a:t>
            </a:r>
          </a:p>
          <a:p>
            <a:r>
              <a:rPr lang="en-GB" sz="1250" kern="1200">
                <a:solidFill>
                  <a:srgbClr val="182B25"/>
                </a:solidFill>
                <a:latin typeface="Aptos"/>
                <a:ea typeface="+mn-ea"/>
                <a:cs typeface="+mn-cs"/>
              </a:rPr>
              <a:t>• Builds confidence, curiosity and ambition</a:t>
            </a:r>
            <a:endParaRPr lang="en-GB"/>
          </a:p>
          <a:p>
            <a:pPr algn="ctr"/>
            <a:endParaRPr lang="en-GB"/>
          </a:p>
        </p:txBody>
      </p:sp>
      <p:pic>
        <p:nvPicPr>
          <p:cNvPr id="16" name="Picture 15">
            <a:extLst>
              <a:ext uri="{FF2B5EF4-FFF2-40B4-BE49-F238E27FC236}">
                <a16:creationId xmlns:a16="http://schemas.microsoft.com/office/drawing/2014/main" id="{86A4FB1C-2D04-D54C-F50C-1E857D6AE2D1}"/>
              </a:ext>
            </a:extLst>
          </p:cNvPr>
          <p:cNvPicPr>
            <a:picLocks noChangeAspect="1"/>
          </p:cNvPicPr>
          <p:nvPr/>
        </p:nvPicPr>
        <p:blipFill>
          <a:blip r:embed="rId7"/>
          <a:stretch>
            <a:fillRect/>
          </a:stretch>
        </p:blipFill>
        <p:spPr>
          <a:xfrm>
            <a:off x="4118928" y="2135188"/>
            <a:ext cx="7256145" cy="2943225"/>
          </a:xfrm>
          <a:prstGeom prst="rect">
            <a:avLst/>
          </a:prstGeom>
        </p:spPr>
      </p:pic>
      <p:pic>
        <p:nvPicPr>
          <p:cNvPr id="6" name="Picture 5">
            <a:extLst>
              <a:ext uri="{FF2B5EF4-FFF2-40B4-BE49-F238E27FC236}">
                <a16:creationId xmlns:a16="http://schemas.microsoft.com/office/drawing/2014/main" id="{C4095196-51EF-064D-8220-DE86816CB279}"/>
              </a:ext>
            </a:extLst>
          </p:cNvPr>
          <p:cNvPicPr>
            <a:picLocks noChangeAspect="1"/>
          </p:cNvPicPr>
          <p:nvPr/>
        </p:nvPicPr>
        <p:blipFill>
          <a:blip r:embed="rId8"/>
          <a:stretch>
            <a:fillRect/>
          </a:stretch>
        </p:blipFill>
        <p:spPr>
          <a:xfrm>
            <a:off x="0" y="5814581"/>
            <a:ext cx="12192000" cy="1121637"/>
          </a:xfrm>
          <a:prstGeom prst="rect">
            <a:avLst/>
          </a:prstGeom>
        </p:spPr>
      </p:pic>
    </p:spTree>
    <p:extLst>
      <p:ext uri="{BB962C8B-B14F-4D97-AF65-F5344CB8AC3E}">
        <p14:creationId xmlns:p14="http://schemas.microsoft.com/office/powerpoint/2010/main" val="153084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3EBB513A-C029-9B2E-CAF6-F1FE637CA9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35655-745A-AFB0-4F33-9882DE349FFC}"/>
              </a:ext>
            </a:extLst>
          </p:cNvPr>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448BADC-B19B-FEEB-774A-C743DA48768F}"/>
              </a:ext>
            </a:extLst>
          </p:cNvPr>
          <p:cNvSpPr txBox="1"/>
          <p:nvPr/>
        </p:nvSpPr>
        <p:spPr>
          <a:xfrm>
            <a:off x="3650802" y="108858"/>
            <a:ext cx="4889480" cy="3724096"/>
          </a:xfrm>
          <a:prstGeom prst="rect">
            <a:avLst/>
          </a:prstGeom>
          <a:noFill/>
        </p:spPr>
        <p:txBody>
          <a:bodyPr wrap="none" lIns="91440" tIns="45720" rIns="91440" bIns="45720" rtlCol="0" anchor="t">
            <a:spAutoFit/>
          </a:bodyPr>
          <a:lstStyle/>
          <a:p>
            <a:r>
              <a:rPr lang="en-GB" sz="3200" dirty="0">
                <a:latin typeface="Tahoma"/>
                <a:ea typeface="Tahoma"/>
                <a:cs typeface="Tahoma"/>
              </a:rPr>
              <a:t>RHE Curriculum Updates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E1E1527D-B789-E763-2EBB-597010982C86}"/>
              </a:ext>
            </a:extLst>
          </p:cNvPr>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4AC527F-4B67-1FCD-07A3-DBF053450680}"/>
              </a:ext>
            </a:extLst>
          </p:cNvPr>
          <p:cNvSpPr txBox="1"/>
          <p:nvPr/>
        </p:nvSpPr>
        <p:spPr>
          <a:xfrm>
            <a:off x="203200" y="553720"/>
            <a:ext cx="11785600" cy="65017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t>Relationships &amp; Health Education at Broadway Junior School</a:t>
            </a:r>
            <a:endParaRPr lang="en-US" sz="1600" b="1" dirty="0">
              <a:ea typeface="Calibri"/>
              <a:cs typeface="Calibri"/>
            </a:endParaRPr>
          </a:p>
          <a:p>
            <a:r>
              <a:rPr lang="en-US" sz="1600" dirty="0"/>
              <a:t>We are pleased to share some updates to our </a:t>
            </a:r>
            <a:r>
              <a:rPr lang="en-US" sz="1600" b="1" dirty="0"/>
              <a:t>Relationships &amp; Health Education (RHE) curriculum</a:t>
            </a:r>
            <a:r>
              <a:rPr lang="en-US" sz="1600" dirty="0"/>
              <a:t>. We have reviewed and developed our curriculum to ensure that it continues to meet the needs of our pupils and provides them with the knowledge, understanding and skills they need to stay safe, healthy and confident as they grow.</a:t>
            </a:r>
            <a:endParaRPr lang="en-US" sz="1600" dirty="0">
              <a:ea typeface="Calibri"/>
              <a:cs typeface="Calibri"/>
            </a:endParaRPr>
          </a:p>
          <a:p>
            <a:endParaRPr lang="en-US" sz="1000" dirty="0">
              <a:ea typeface="Calibri"/>
              <a:cs typeface="Calibri"/>
            </a:endParaRPr>
          </a:p>
          <a:p>
            <a:r>
              <a:rPr lang="en-US" sz="1600" b="1" dirty="0"/>
              <a:t> What is changing?</a:t>
            </a:r>
            <a:endParaRPr lang="en-US" sz="1600" b="1">
              <a:ea typeface="Calibri"/>
              <a:cs typeface="Calibri"/>
            </a:endParaRPr>
          </a:p>
          <a:p>
            <a:r>
              <a:rPr lang="en-US" sz="1600" dirty="0"/>
              <a:t>Our updated curriculum has a focus on:</a:t>
            </a:r>
            <a:endParaRPr lang="en-US" sz="1600" dirty="0">
              <a:ea typeface="Calibri"/>
              <a:cs typeface="Calibri"/>
            </a:endParaRPr>
          </a:p>
          <a:p>
            <a:pPr>
              <a:buFont typeface=""/>
              <a:buChar char="•"/>
            </a:pPr>
            <a:r>
              <a:rPr lang="en-US" sz="1600" b="1" dirty="0"/>
              <a:t>Healthy and positive relationships</a:t>
            </a:r>
            <a:r>
              <a:rPr lang="en-US" sz="1600" dirty="0"/>
              <a:t> – understanding friendship, kindness, respect and how to manage disagreements. </a:t>
            </a:r>
            <a:endParaRPr lang="en-US" sz="1600" dirty="0">
              <a:ea typeface="Calibri"/>
              <a:cs typeface="Calibri"/>
            </a:endParaRPr>
          </a:p>
          <a:p>
            <a:pPr>
              <a:buFont typeface=""/>
              <a:buChar char="•"/>
            </a:pPr>
            <a:r>
              <a:rPr lang="en-US" sz="1600" b="1" dirty="0"/>
              <a:t>Emotional wellbeing</a:t>
            </a:r>
            <a:r>
              <a:rPr lang="en-US" sz="1600" dirty="0"/>
              <a:t> – </a:t>
            </a:r>
            <a:r>
              <a:rPr lang="en-US" sz="1600" dirty="0" err="1"/>
              <a:t>recognising</a:t>
            </a:r>
            <a:r>
              <a:rPr lang="en-US" sz="1600" dirty="0"/>
              <a:t> and talking about feelings, developing resilience and knowing when to ask for help. </a:t>
            </a:r>
            <a:endParaRPr lang="en-US" sz="1600" dirty="0">
              <a:ea typeface="Calibri"/>
              <a:cs typeface="Calibri"/>
            </a:endParaRPr>
          </a:p>
          <a:p>
            <a:pPr>
              <a:buFont typeface=""/>
              <a:buChar char="•"/>
            </a:pPr>
            <a:r>
              <a:rPr lang="en-US" sz="1600" b="1" dirty="0"/>
              <a:t>Keeping safe</a:t>
            </a:r>
            <a:r>
              <a:rPr lang="en-US" sz="1600" dirty="0"/>
              <a:t> – understanding personal boundaries, privacy, trusted adults and how to respond when something doesn't feel right. </a:t>
            </a:r>
            <a:endParaRPr lang="en-US" sz="1600" dirty="0">
              <a:ea typeface="Calibri"/>
              <a:cs typeface="Calibri"/>
            </a:endParaRPr>
          </a:p>
          <a:p>
            <a:pPr>
              <a:buFont typeface=""/>
              <a:buChar char="•"/>
            </a:pPr>
            <a:r>
              <a:rPr lang="en-US" sz="1600" b="1" dirty="0"/>
              <a:t>Growing and changing</a:t>
            </a:r>
            <a:r>
              <a:rPr lang="en-US" sz="1600" dirty="0"/>
              <a:t> – age-appropriate learning about how our bodies and feelings change as we grow. </a:t>
            </a:r>
            <a:endParaRPr lang="en-US" sz="1600" dirty="0">
              <a:ea typeface="Calibri"/>
              <a:cs typeface="Calibri"/>
            </a:endParaRPr>
          </a:p>
          <a:p>
            <a:pPr>
              <a:buFont typeface=""/>
              <a:buChar char="•"/>
            </a:pPr>
            <a:r>
              <a:rPr lang="en-US" sz="1600" b="1" dirty="0"/>
              <a:t>Online safety</a:t>
            </a:r>
            <a:r>
              <a:rPr lang="en-US" sz="1600" dirty="0"/>
              <a:t> – making safe choices online and understanding how our actions and communication can affect others. </a:t>
            </a:r>
            <a:endParaRPr lang="en-US" sz="1600" dirty="0">
              <a:ea typeface="Calibri"/>
              <a:cs typeface="Calibri"/>
            </a:endParaRPr>
          </a:p>
          <a:p>
            <a:pPr>
              <a:buFont typeface=""/>
              <a:buChar char="•"/>
            </a:pPr>
            <a:r>
              <a:rPr lang="en-US" sz="1600" b="1" dirty="0"/>
              <a:t>Respect and consent</a:t>
            </a:r>
            <a:r>
              <a:rPr lang="en-US" sz="1600" dirty="0"/>
              <a:t> – developing an understanding of personal space, boundaries and respecting the choices of ourselves and others. </a:t>
            </a:r>
            <a:endParaRPr lang="en-US" sz="1600" dirty="0">
              <a:ea typeface="Calibri"/>
              <a:cs typeface="Calibri"/>
            </a:endParaRPr>
          </a:p>
          <a:p>
            <a:pPr>
              <a:buFont typeface=""/>
              <a:buChar char="•"/>
            </a:pPr>
            <a:r>
              <a:rPr lang="en-US" sz="1600" b="1" dirty="0"/>
              <a:t>Healthy lifestyles</a:t>
            </a:r>
            <a:r>
              <a:rPr lang="en-US" sz="1600" dirty="0"/>
              <a:t> – learning about physical health, hygiene, exercise, sleep, nutrition and looking after our overall wellbeing. </a:t>
            </a:r>
            <a:endParaRPr lang="en-US" sz="1600" dirty="0">
              <a:ea typeface="Calibri"/>
              <a:cs typeface="Calibri"/>
            </a:endParaRPr>
          </a:p>
          <a:p>
            <a:endParaRPr lang="en-US" sz="1000" dirty="0">
              <a:ea typeface="Calibri"/>
              <a:cs typeface="Calibri"/>
            </a:endParaRPr>
          </a:p>
          <a:p>
            <a:r>
              <a:rPr lang="en-US" sz="1600" b="1" dirty="0"/>
              <a:t>Why are we making these changes?</a:t>
            </a:r>
            <a:endParaRPr lang="en-US" sz="1600" b="1" dirty="0">
              <a:ea typeface="Calibri"/>
              <a:cs typeface="Calibri"/>
            </a:endParaRPr>
          </a:p>
          <a:p>
            <a:r>
              <a:rPr lang="en-US" sz="1600" dirty="0"/>
              <a:t>Children are growing up in an increasingly complex world. We want our pupils to have the </a:t>
            </a:r>
            <a:r>
              <a:rPr lang="en-US" sz="1600" b="1" dirty="0"/>
              <a:t>language, knowledge and confidence to make safe and healthy choices</a:t>
            </a:r>
            <a:r>
              <a:rPr lang="en-US" sz="1600" dirty="0"/>
              <a:t>, build positive relationships and seek support when they need it.</a:t>
            </a:r>
            <a:endParaRPr lang="en-US" sz="1600" dirty="0">
              <a:ea typeface="Calibri"/>
              <a:cs typeface="Calibri"/>
            </a:endParaRPr>
          </a:p>
          <a:p>
            <a:r>
              <a:rPr lang="en-US" sz="1600" dirty="0"/>
              <a:t>Our RHE curriculum is </a:t>
            </a:r>
            <a:r>
              <a:rPr lang="en-US" sz="1600" b="1" dirty="0"/>
              <a:t>carefully planned and age-appropriate</a:t>
            </a:r>
            <a:r>
              <a:rPr lang="en-US" sz="1600" dirty="0"/>
              <a:t>, with learning building progressively throughout Key Stage 2. We will always approach sensitive topics in a respectful and appropriate way.</a:t>
            </a:r>
            <a:endParaRPr lang="en-US" sz="1600" dirty="0">
              <a:ea typeface="Calibri"/>
              <a:cs typeface="Calibri"/>
            </a:endParaRPr>
          </a:p>
          <a:p>
            <a:endParaRPr lang="en-US" sz="1000" b="1" dirty="0">
              <a:ea typeface="Calibri"/>
              <a:cs typeface="Calibri"/>
            </a:endParaRPr>
          </a:p>
          <a:p>
            <a:r>
              <a:rPr lang="en-US" sz="1600" b="1" dirty="0"/>
              <a:t>Working together with families</a:t>
            </a:r>
            <a:endParaRPr lang="en-US" sz="1600" b="1" dirty="0">
              <a:ea typeface="Calibri"/>
              <a:cs typeface="Calibri"/>
            </a:endParaRPr>
          </a:p>
          <a:p>
            <a:r>
              <a:rPr lang="en-US" sz="1600" dirty="0"/>
              <a:t>Parents and carers play an incredibly important role in helping children develop these skills. We will continue to keep parents informed about the curriculum. </a:t>
            </a:r>
          </a:p>
          <a:p>
            <a:endParaRPr lang="en-US" sz="1050" dirty="0">
              <a:ea typeface="Calibri"/>
              <a:cs typeface="Calibri"/>
            </a:endParaRPr>
          </a:p>
          <a:p>
            <a:r>
              <a:rPr lang="en-US" sz="1600" b="1" dirty="0"/>
              <a:t>Our aim is simple: to help every child understand themselves, respect others, stay safe and feel confident about growing up.</a:t>
            </a:r>
            <a:endParaRPr lang="en-US" sz="1600" b="1" dirty="0">
              <a:ea typeface="Calibri"/>
              <a:cs typeface="Calibri"/>
            </a:endParaRPr>
          </a:p>
          <a:p>
            <a:pPr algn="ctr"/>
            <a:endParaRPr lang="en-GB"/>
          </a:p>
        </p:txBody>
      </p:sp>
    </p:spTree>
    <p:extLst>
      <p:ext uri="{BB962C8B-B14F-4D97-AF65-F5344CB8AC3E}">
        <p14:creationId xmlns:p14="http://schemas.microsoft.com/office/powerpoint/2010/main" val="922540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866700"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5 Ways to Wellbeing</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1030" name="Picture 6" descr="FIVE WAYS TO WELLBEING | St Kathar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019" y="1551193"/>
            <a:ext cx="6985941" cy="489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63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2981072" cy="3724096"/>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My Happy Mind</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https://www.grappenhallheys.co.uk/images/our_school/myhappymindschoolsignnewdesign-1-1024x724.pagespeed.1682264283.jpg/rs-960x1000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198" y="1509272"/>
            <a:ext cx="6571355" cy="46478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10803" y="1068224"/>
            <a:ext cx="2254143" cy="369332"/>
          </a:xfrm>
          <a:prstGeom prst="rect">
            <a:avLst/>
          </a:prstGeom>
          <a:noFill/>
        </p:spPr>
        <p:txBody>
          <a:bodyPr wrap="none" rtlCol="0">
            <a:spAutoFit/>
          </a:bodyPr>
          <a:lstStyle/>
          <a:p>
            <a:r>
              <a:rPr lang="en-GB" dirty="0"/>
              <a:t>Mindfulness Mondays</a:t>
            </a:r>
          </a:p>
        </p:txBody>
      </p:sp>
      <p:sp>
        <p:nvSpPr>
          <p:cNvPr id="8" name="Rectangle 7"/>
          <p:cNvSpPr/>
          <p:nvPr/>
        </p:nvSpPr>
        <p:spPr>
          <a:xfrm>
            <a:off x="3251007" y="6345138"/>
            <a:ext cx="4973734" cy="369332"/>
          </a:xfrm>
          <a:prstGeom prst="rect">
            <a:avLst/>
          </a:prstGeom>
        </p:spPr>
        <p:txBody>
          <a:bodyPr wrap="none">
            <a:spAutoFit/>
          </a:bodyPr>
          <a:lstStyle/>
          <a:p>
            <a:r>
              <a:rPr lang="en-GB" dirty="0">
                <a:hlinkClick r:id="rId4"/>
              </a:rPr>
              <a:t>https://www.youtube.com/watch?v=pmjYmaj8cpw</a:t>
            </a:r>
            <a:endParaRPr lang="en-GB" dirty="0"/>
          </a:p>
        </p:txBody>
      </p:sp>
    </p:spTree>
    <p:extLst>
      <p:ext uri="{BB962C8B-B14F-4D97-AF65-F5344CB8AC3E}">
        <p14:creationId xmlns:p14="http://schemas.microsoft.com/office/powerpoint/2010/main" val="3242933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43246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FAB Marking</a:t>
            </a:r>
          </a:p>
        </p:txBody>
      </p:sp>
      <p:pic>
        <p:nvPicPr>
          <p:cNvPr id="4" name="Picture 3"/>
          <p:cNvPicPr>
            <a:picLocks noChangeAspect="1"/>
          </p:cNvPicPr>
          <p:nvPr/>
        </p:nvPicPr>
        <p:blipFill>
          <a:blip r:embed="rId2"/>
          <a:stretch>
            <a:fillRect/>
          </a:stretch>
        </p:blipFill>
        <p:spPr>
          <a:xfrm>
            <a:off x="2090738" y="985992"/>
            <a:ext cx="7301677" cy="57351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Tree>
    <p:extLst>
      <p:ext uri="{BB962C8B-B14F-4D97-AF65-F5344CB8AC3E}">
        <p14:creationId xmlns:p14="http://schemas.microsoft.com/office/powerpoint/2010/main" val="397500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786023" y="412752"/>
            <a:ext cx="4055341"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Celebration Assembly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212370" y="1486633"/>
            <a:ext cx="9210675" cy="5010150"/>
          </a:xfrm>
          <a:prstGeom prst="rect">
            <a:avLst/>
          </a:prstGeom>
        </p:spPr>
      </p:pic>
    </p:spTree>
    <p:extLst>
      <p:ext uri="{BB962C8B-B14F-4D97-AF65-F5344CB8AC3E}">
        <p14:creationId xmlns:p14="http://schemas.microsoft.com/office/powerpoint/2010/main" val="3459645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84731" cy="3724096"/>
          </a:xfrm>
          <a:prstGeom prst="rect">
            <a:avLst/>
          </a:prstGeom>
          <a:noFill/>
        </p:spPr>
        <p:txBody>
          <a:bodyPr wrap="none" rtlCol="0">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0" y="566058"/>
            <a:ext cx="12203337" cy="5909310"/>
          </a:xfrm>
          <a:prstGeom prst="rect">
            <a:avLst/>
          </a:prstGeom>
          <a:noFill/>
        </p:spPr>
        <p:txBody>
          <a:bodyPr wrap="square" lIns="91440" tIns="45720" rIns="91440" bIns="45720" rtlCol="0" anchor="t">
            <a:spAutoFit/>
          </a:bodyPr>
          <a:lstStyle/>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Dinner Money</a:t>
            </a:r>
            <a:r>
              <a:rPr lang="en-GB" sz="3200" dirty="0">
                <a:latin typeface="Tahoma"/>
                <a:ea typeface="Tahoma"/>
                <a:cs typeface="Tahoma"/>
              </a:rPr>
              <a:t> - </a:t>
            </a:r>
            <a:r>
              <a:rPr lang="en-US" sz="2400" dirty="0">
                <a:latin typeface="Tahoma"/>
                <a:ea typeface="Tahoma"/>
                <a:cs typeface="Tahoma"/>
              </a:rPr>
              <a:t>Online school payment system (Arbor)</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US" sz="2400" dirty="0">
                <a:latin typeface="Tahoma"/>
                <a:ea typeface="Tahoma"/>
                <a:cs typeface="Tahoma"/>
              </a:rPr>
              <a:t>			I</a:t>
            </a:r>
            <a:endParaRPr lang="en-US"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Medical needs </a:t>
            </a:r>
            <a:r>
              <a:rPr lang="en-GB" sz="2400" dirty="0">
                <a:latin typeface="Tahoma"/>
                <a:ea typeface="Tahoma"/>
                <a:cs typeface="Tahoma"/>
              </a:rPr>
              <a:t>– Please ensure that you have informed school and updated any 			           documentation including any allergy </a:t>
            </a:r>
            <a:r>
              <a:rPr lang="en-GB" sz="2400" dirty="0" err="1">
                <a:latin typeface="Tahoma"/>
                <a:ea typeface="Tahoma"/>
                <a:cs typeface="Tahoma"/>
              </a:rPr>
              <a:t>inforamtion</a:t>
            </a:r>
            <a:r>
              <a:rPr lang="en-GB" sz="2400" dirty="0">
                <a:latin typeface="Tahoma"/>
                <a:ea typeface="Tahoma"/>
                <a:cs typeface="Tahoma"/>
              </a:rPr>
              <a:t>.</a:t>
            </a:r>
          </a:p>
          <a:p>
            <a:endParaRPr lang="en-GB" sz="2400" dirty="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panose="020B0604030504040204" pitchFamily="34" charset="0"/>
                <a:ea typeface="Tahoma" panose="020B0604030504040204" pitchFamily="34" charset="0"/>
                <a:cs typeface="Tahoma" panose="020B0604030504040204" pitchFamily="34" charset="0"/>
              </a:rPr>
              <a:t>Key Staff</a:t>
            </a:r>
          </a:p>
          <a:p>
            <a:r>
              <a:rPr lang="en-GB" sz="3200" dirty="0">
                <a:latin typeface="Tahoma"/>
                <a:ea typeface="Tahoma"/>
                <a:cs typeface="Tahoma"/>
              </a:rPr>
              <a:t>	SENDCo – Mr D Ramshaw</a:t>
            </a:r>
          </a:p>
          <a:p>
            <a:r>
              <a:rPr lang="en-GB" sz="3200" dirty="0">
                <a:latin typeface="Tahoma"/>
                <a:ea typeface="Tahoma"/>
                <a:cs typeface="Tahoma"/>
              </a:rPr>
              <a:t>	Pastoral Support Officer – Jade Hanratty</a:t>
            </a:r>
          </a:p>
          <a:p>
            <a:r>
              <a:rPr lang="en-GB" sz="3200" dirty="0">
                <a:latin typeface="Tahoma" panose="020B0604030504040204" pitchFamily="34" charset="0"/>
                <a:ea typeface="Tahoma" panose="020B0604030504040204" pitchFamily="34" charset="0"/>
                <a:cs typeface="Tahoma" panose="020B0604030504040204" pitchFamily="34" charset="0"/>
              </a:rPr>
              <a:t>	School Business Manager- Mrs K Oliver</a:t>
            </a:r>
          </a:p>
          <a:p>
            <a:r>
              <a:rPr lang="en-GB" sz="3200" dirty="0">
                <a:latin typeface="Tahoma"/>
                <a:ea typeface="Tahoma"/>
                <a:cs typeface="Tahoma"/>
              </a:rPr>
              <a:t>       Office Administration - Mrs G Robson</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dirty="0"/>
          </a:p>
        </p:txBody>
      </p:sp>
      <p:sp>
        <p:nvSpPr>
          <p:cNvPr id="3" name="TextBox 2"/>
          <p:cNvSpPr txBox="1"/>
          <p:nvPr/>
        </p:nvSpPr>
        <p:spPr>
          <a:xfrm>
            <a:off x="4998738" y="391839"/>
            <a:ext cx="2205860" cy="707886"/>
          </a:xfrm>
          <a:prstGeom prst="rect">
            <a:avLst/>
          </a:prstGeom>
          <a:noFill/>
        </p:spPr>
        <p:txBody>
          <a:bodyPr wrap="none" rtlCol="0">
            <a:spAutoFit/>
          </a:bodyPr>
          <a:lstStyle/>
          <a:p>
            <a:r>
              <a:rPr lang="en-GB" sz="4000" dirty="0">
                <a:latin typeface="Tahoma" panose="020B0604030504040204" pitchFamily="34" charset="0"/>
                <a:ea typeface="Tahoma" panose="020B0604030504040204" pitchFamily="34" charset="0"/>
                <a:cs typeface="Tahoma" panose="020B0604030504040204" pitchFamily="34" charset="0"/>
              </a:rPr>
              <a:t>Key Staff</a:t>
            </a:r>
          </a:p>
        </p:txBody>
      </p:sp>
    </p:spTree>
    <p:extLst>
      <p:ext uri="{BB962C8B-B14F-4D97-AF65-F5344CB8AC3E}">
        <p14:creationId xmlns:p14="http://schemas.microsoft.com/office/powerpoint/2010/main" val="2387032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818903" y="566058"/>
            <a:ext cx="4384534" cy="830997"/>
          </a:xfrm>
          <a:prstGeom prst="rect">
            <a:avLst/>
          </a:prstGeom>
          <a:noFill/>
        </p:spPr>
        <p:txBody>
          <a:bodyPr wrap="none" rtlCol="0">
            <a:spAutoFit/>
          </a:bodyPr>
          <a:lstStyle/>
          <a:p>
            <a:r>
              <a:rPr lang="en-GB" sz="4800" dirty="0">
                <a:latin typeface="Tahoma" panose="020B0604030504040204" pitchFamily="34" charset="0"/>
                <a:ea typeface="Tahoma" panose="020B0604030504040204" pitchFamily="34" charset="0"/>
                <a:cs typeface="Tahoma" panose="020B0604030504040204" pitchFamily="34" charset="0"/>
              </a:rPr>
              <a:t>Communication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859837" y="2373086"/>
            <a:ext cx="7629012" cy="3539430"/>
          </a:xfrm>
          <a:prstGeom prst="rect">
            <a:avLst/>
          </a:prstGeom>
          <a:noFill/>
        </p:spPr>
        <p:txBody>
          <a:bodyPr wrap="none" lIns="91440" tIns="45720" rIns="91440" bIns="45720" rtlCol="0" anchor="t">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Regular newsletters : Broadway Bulletin </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Website: broadwayjuniorschool.com</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a:ea typeface="Tahoma"/>
                <a:cs typeface="Tahoma"/>
              </a:rPr>
              <a:t>Email. </a:t>
            </a:r>
            <a:r>
              <a:rPr lang="en-GB" sz="3200">
                <a:latin typeface="Tahoma"/>
                <a:ea typeface="Tahoma"/>
                <a:cs typeface="Tahoma"/>
              </a:rPr>
              <a:t>admin</a:t>
            </a:r>
            <a:r>
              <a:rPr lang="en-GB" sz="3200" dirty="0">
                <a:latin typeface="Tahoma"/>
                <a:ea typeface="Tahoma"/>
                <a:cs typeface="Tahoma"/>
              </a:rPr>
              <a:t>@broadwayjunior.org.uk</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a:latin typeface="Tahoma"/>
                <a:ea typeface="Tahoma"/>
                <a:cs typeface="Tahoma"/>
              </a:rPr>
              <a:t>Follow us on Facebook – Coming Soon!</a:t>
            </a:r>
          </a:p>
        </p:txBody>
      </p:sp>
    </p:spTree>
    <p:extLst>
      <p:ext uri="{BB962C8B-B14F-4D97-AF65-F5344CB8AC3E}">
        <p14:creationId xmlns:p14="http://schemas.microsoft.com/office/powerpoint/2010/main" val="3464256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a061a-9473-47b9-bdcc-d7b438606436">
      <Terms xmlns="http://schemas.microsoft.com/office/infopath/2007/PartnerControls"/>
    </lcf76f155ced4ddcb4097134ff3c332f>
    <TaxCatchAll xmlns="ccd6dc99-e18a-4d58-8ab5-356482776f5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B6B57005724CF418D40100186853470" ma:contentTypeVersion="13" ma:contentTypeDescription="Create a new document." ma:contentTypeScope="" ma:versionID="ef332a51fcf1dc36c4a16d419abe2691">
  <xsd:schema xmlns:xsd="http://www.w3.org/2001/XMLSchema" xmlns:xs="http://www.w3.org/2001/XMLSchema" xmlns:p="http://schemas.microsoft.com/office/2006/metadata/properties" xmlns:ns2="417a061a-9473-47b9-bdcc-d7b438606436" xmlns:ns3="ccd6dc99-e18a-4d58-8ab5-356482776f58" targetNamespace="http://schemas.microsoft.com/office/2006/metadata/properties" ma:root="true" ma:fieldsID="363425a2810dc4ad92961a35bbd216c1" ns2:_="" ns3:_="">
    <xsd:import namespace="417a061a-9473-47b9-bdcc-d7b438606436"/>
    <xsd:import namespace="ccd6dc99-e18a-4d58-8ab5-356482776f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a061a-9473-47b9-bdcc-d7b43860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81dc22d-8ea7-4d2a-97b4-e47708a04d3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d6dc99-e18a-4d58-8ab5-356482776f5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0de8072-1541-4551-ac13-ac56de8eceef}" ma:internalName="TaxCatchAll" ma:showField="CatchAllData" ma:web="ccd6dc99-e18a-4d58-8ab5-356482776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2BB577-497A-4B82-867F-845C5A461EC4}">
  <ds:schemaRefs>
    <ds:schemaRef ds:uri="http://schemas.microsoft.com/office/2006/metadata/properties"/>
    <ds:schemaRef ds:uri="http://schemas.microsoft.com/office/infopath/2007/PartnerControls"/>
    <ds:schemaRef ds:uri="417a061a-9473-47b9-bdcc-d7b438606436"/>
    <ds:schemaRef ds:uri="ccd6dc99-e18a-4d58-8ab5-356482776f58"/>
  </ds:schemaRefs>
</ds:datastoreItem>
</file>

<file path=customXml/itemProps2.xml><?xml version="1.0" encoding="utf-8"?>
<ds:datastoreItem xmlns:ds="http://schemas.openxmlformats.org/officeDocument/2006/customXml" ds:itemID="{EC894B10-48E6-45FA-9032-9A0F04A75F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a061a-9473-47b9-bdcc-d7b438606436"/>
    <ds:schemaRef ds:uri="ccd6dc99-e18a-4d58-8ab5-356482776f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11316FC-15F7-4DD2-B90B-51ADB49ED4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2161</TotalTime>
  <Words>1567</Words>
  <Application>Microsoft Office PowerPoint</Application>
  <PresentationFormat>Widescreen</PresentationFormat>
  <Paragraphs>215</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Meet the Teacher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Mathematics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Nicola  Walker</dc:creator>
  <cp:lastModifiedBy>Nicola Walker</cp:lastModifiedBy>
  <cp:revision>230</cp:revision>
  <dcterms:created xsi:type="dcterms:W3CDTF">2023-09-06T11:29:56Z</dcterms:created>
  <dcterms:modified xsi:type="dcterms:W3CDTF">2026-09-15T15:06:18Z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0x0101009B6B57005724CF418D40100186853470</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